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8" r:id="rId1"/>
  </p:sldMasterIdLst>
  <p:sldIdLst>
    <p:sldId id="256" r:id="rId2"/>
    <p:sldId id="259" r:id="rId3"/>
    <p:sldId id="257" r:id="rId4"/>
    <p:sldId id="258" r:id="rId5"/>
    <p:sldId id="260" r:id="rId6"/>
    <p:sldId id="267" r:id="rId7"/>
    <p:sldId id="266" r:id="rId8"/>
    <p:sldId id="261" r:id="rId9"/>
    <p:sldId id="262" r:id="rId10"/>
    <p:sldId id="263" r:id="rId11"/>
    <p:sldId id="264" r:id="rId12"/>
    <p:sldId id="265"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52"/>
    <p:restoredTop sz="96327"/>
  </p:normalViewPr>
  <p:slideViewPr>
    <p:cSldViewPr snapToGrid="0">
      <p:cViewPr>
        <p:scale>
          <a:sx n="157" d="100"/>
          <a:sy n="157" d="100"/>
        </p:scale>
        <p:origin x="44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1DF3E2-0A55-4801-9348-6655F08F00CB}" type="doc">
      <dgm:prSet loTypeId="urn:microsoft.com/office/officeart/2018/5/layout/IconCircleLabelList" loCatId="icon" qsTypeId="urn:microsoft.com/office/officeart/2005/8/quickstyle/simple1" qsCatId="simple" csTypeId="urn:microsoft.com/office/officeart/2018/5/colors/Iconchunking_neutralbg_accent5_2" csCatId="accent5" phldr="1"/>
      <dgm:spPr/>
      <dgm:t>
        <a:bodyPr/>
        <a:lstStyle/>
        <a:p>
          <a:endParaRPr lang="en-US"/>
        </a:p>
      </dgm:t>
    </dgm:pt>
    <dgm:pt modelId="{1F3393F0-2E0D-4489-BEF8-B0C99AD4E90A}">
      <dgm:prSet/>
      <dgm:spPr/>
      <dgm:t>
        <a:bodyPr/>
        <a:lstStyle/>
        <a:p>
          <a:pPr>
            <a:defRPr cap="all"/>
          </a:pPr>
          <a:r>
            <a:rPr lang="he-IL" dirty="0">
              <a:latin typeface="+mn-lt"/>
            </a:rPr>
            <a:t>אנשים פרטיים - כל בית המחזיק מדפסת</a:t>
          </a:r>
          <a:endParaRPr lang="en-US" dirty="0">
            <a:latin typeface="+mn-lt"/>
          </a:endParaRPr>
        </a:p>
      </dgm:t>
    </dgm:pt>
    <dgm:pt modelId="{9A6B6AD2-B330-4850-A9AD-7DE95AAA9DEB}" type="parTrans" cxnId="{9188869F-C6D4-4F41-AA77-F659A22B434F}">
      <dgm:prSet/>
      <dgm:spPr/>
      <dgm:t>
        <a:bodyPr/>
        <a:lstStyle/>
        <a:p>
          <a:endParaRPr lang="en-US"/>
        </a:p>
      </dgm:t>
    </dgm:pt>
    <dgm:pt modelId="{E4777716-F9FA-4078-B1AE-13FB341E530A}" type="sibTrans" cxnId="{9188869F-C6D4-4F41-AA77-F659A22B434F}">
      <dgm:prSet/>
      <dgm:spPr/>
      <dgm:t>
        <a:bodyPr/>
        <a:lstStyle/>
        <a:p>
          <a:endParaRPr lang="en-US"/>
        </a:p>
      </dgm:t>
    </dgm:pt>
    <dgm:pt modelId="{49FABE4D-FE9A-42A6-BDF0-E3165259E324}">
      <dgm:prSet/>
      <dgm:spPr/>
      <dgm:t>
        <a:bodyPr/>
        <a:lstStyle/>
        <a:p>
          <a:pPr>
            <a:defRPr cap="all"/>
          </a:pPr>
          <a:r>
            <a:rPr lang="he-IL" dirty="0">
              <a:latin typeface="+mn-lt"/>
            </a:rPr>
            <a:t>בתי עסק/ מוסדות/חברות כגון: בתי ספר וחברות הייטק</a:t>
          </a:r>
          <a:endParaRPr lang="en-US" dirty="0">
            <a:latin typeface="+mn-lt"/>
          </a:endParaRPr>
        </a:p>
      </dgm:t>
    </dgm:pt>
    <dgm:pt modelId="{A27A485D-65B8-4714-84B8-E5F8E90BDDC5}" type="parTrans" cxnId="{A85F22AB-A0A1-4082-B854-C852E8D0BABB}">
      <dgm:prSet/>
      <dgm:spPr/>
      <dgm:t>
        <a:bodyPr/>
        <a:lstStyle/>
        <a:p>
          <a:endParaRPr lang="en-US"/>
        </a:p>
      </dgm:t>
    </dgm:pt>
    <dgm:pt modelId="{56CC346C-2F17-45B4-AC6E-2DAC6AECDDD0}" type="sibTrans" cxnId="{A85F22AB-A0A1-4082-B854-C852E8D0BABB}">
      <dgm:prSet/>
      <dgm:spPr/>
      <dgm:t>
        <a:bodyPr/>
        <a:lstStyle/>
        <a:p>
          <a:endParaRPr lang="en-US"/>
        </a:p>
      </dgm:t>
    </dgm:pt>
    <dgm:pt modelId="{52B04FB8-F5B0-44B4-9130-BB61AA08554B}" type="pres">
      <dgm:prSet presAssocID="{581DF3E2-0A55-4801-9348-6655F08F00CB}" presName="root" presStyleCnt="0">
        <dgm:presLayoutVars>
          <dgm:dir/>
          <dgm:resizeHandles val="exact"/>
        </dgm:presLayoutVars>
      </dgm:prSet>
      <dgm:spPr/>
    </dgm:pt>
    <dgm:pt modelId="{F375475C-2A02-4080-9010-877A1B39DC99}" type="pres">
      <dgm:prSet presAssocID="{1F3393F0-2E0D-4489-BEF8-B0C99AD4E90A}" presName="compNode" presStyleCnt="0"/>
      <dgm:spPr/>
    </dgm:pt>
    <dgm:pt modelId="{8E9AA362-5300-4AE8-A62C-D9699F23BCD9}" type="pres">
      <dgm:prSet presAssocID="{1F3393F0-2E0D-4489-BEF8-B0C99AD4E90A}" presName="iconBgRect" presStyleLbl="bgShp" presStyleIdx="0" presStyleCnt="2" custLinFactNeighborX="-18497" custLinFactNeighborY="830"/>
      <dgm:spPr>
        <a:ln>
          <a:solidFill>
            <a:schemeClr val="accent1">
              <a:shade val="15000"/>
            </a:schemeClr>
          </a:solidFill>
        </a:ln>
      </dgm:spPr>
    </dgm:pt>
    <dgm:pt modelId="{8B3AED51-1A46-4777-A15E-B8FB983123C2}" type="pres">
      <dgm:prSet presAssocID="{1F3393F0-2E0D-4489-BEF8-B0C99AD4E90A}" presName="iconRect" presStyleLbl="node1" presStyleIdx="0" presStyleCnt="2"/>
      <dgm:spPr>
        <a:noFill/>
        <a:ln>
          <a:noFill/>
        </a:ln>
      </dgm:spPr>
    </dgm:pt>
    <dgm:pt modelId="{4B029800-39A4-4B20-AAF2-AF8451BE4C67}" type="pres">
      <dgm:prSet presAssocID="{1F3393F0-2E0D-4489-BEF8-B0C99AD4E90A}" presName="spaceRect" presStyleCnt="0"/>
      <dgm:spPr/>
    </dgm:pt>
    <dgm:pt modelId="{009C4B43-430F-45BB-BA1C-DE1BB846AE9E}" type="pres">
      <dgm:prSet presAssocID="{1F3393F0-2E0D-4489-BEF8-B0C99AD4E90A}" presName="textRect" presStyleLbl="revTx" presStyleIdx="0" presStyleCnt="2" custLinFactNeighborX="-11565" custLinFactNeighborY="-26556">
        <dgm:presLayoutVars>
          <dgm:chMax val="1"/>
          <dgm:chPref val="1"/>
        </dgm:presLayoutVars>
      </dgm:prSet>
      <dgm:spPr/>
    </dgm:pt>
    <dgm:pt modelId="{463012CB-2C7F-4ED6-BB0E-228EF1330441}" type="pres">
      <dgm:prSet presAssocID="{E4777716-F9FA-4078-B1AE-13FB341E530A}" presName="sibTrans" presStyleCnt="0"/>
      <dgm:spPr/>
    </dgm:pt>
    <dgm:pt modelId="{7BDB2B5A-7331-4981-B812-4886F6A9B4AD}" type="pres">
      <dgm:prSet presAssocID="{49FABE4D-FE9A-42A6-BDF0-E3165259E324}" presName="compNode" presStyleCnt="0"/>
      <dgm:spPr/>
    </dgm:pt>
    <dgm:pt modelId="{D848E9A9-CE46-411F-B3C9-A8202D823BDD}" type="pres">
      <dgm:prSet presAssocID="{49FABE4D-FE9A-42A6-BDF0-E3165259E324}" presName="iconBgRect" presStyleLbl="bgShp" presStyleIdx="1" presStyleCnt="2" custLinFactNeighborX="13872" custLinFactNeighborY="830"/>
      <dgm:spPr>
        <a:ln>
          <a:solidFill>
            <a:schemeClr val="accent1">
              <a:shade val="15000"/>
            </a:schemeClr>
          </a:solidFill>
        </a:ln>
      </dgm:spPr>
    </dgm:pt>
    <dgm:pt modelId="{A8BF6853-6803-4437-8011-5D155399B7DA}" type="pres">
      <dgm:prSet presAssocID="{49FABE4D-FE9A-42A6-BDF0-E3165259E324}" presName="iconRect" presStyleLbl="node1" presStyleIdx="1" presStyleCnt="2" custLinFactY="-81791" custLinFactNeighborX="67698" custLinFactNeighborY="-100000"/>
      <dgm: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pt>
    <dgm:pt modelId="{B4FF8165-E9CC-4D49-B5EE-A0F93E62268B}" type="pres">
      <dgm:prSet presAssocID="{49FABE4D-FE9A-42A6-BDF0-E3165259E324}" presName="spaceRect" presStyleCnt="0"/>
      <dgm:spPr/>
    </dgm:pt>
    <dgm:pt modelId="{CB27C1DE-0DA1-484A-9096-CF7FBFF24A9F}" type="pres">
      <dgm:prSet presAssocID="{49FABE4D-FE9A-42A6-BDF0-E3165259E324}" presName="textRect" presStyleLbl="revTx" presStyleIdx="1" presStyleCnt="2" custLinFactNeighborX="7926" custLinFactNeighborY="-39090">
        <dgm:presLayoutVars>
          <dgm:chMax val="1"/>
          <dgm:chPref val="1"/>
        </dgm:presLayoutVars>
      </dgm:prSet>
      <dgm:spPr/>
    </dgm:pt>
  </dgm:ptLst>
  <dgm:cxnLst>
    <dgm:cxn modelId="{697F5223-EB5E-440E-951F-763F11EADE95}" type="presOf" srcId="{581DF3E2-0A55-4801-9348-6655F08F00CB}" destId="{52B04FB8-F5B0-44B4-9130-BB61AA08554B}" srcOrd="0" destOrd="0" presId="urn:microsoft.com/office/officeart/2018/5/layout/IconCircleLabelList"/>
    <dgm:cxn modelId="{9188869F-C6D4-4F41-AA77-F659A22B434F}" srcId="{581DF3E2-0A55-4801-9348-6655F08F00CB}" destId="{1F3393F0-2E0D-4489-BEF8-B0C99AD4E90A}" srcOrd="0" destOrd="0" parTransId="{9A6B6AD2-B330-4850-A9AD-7DE95AAA9DEB}" sibTransId="{E4777716-F9FA-4078-B1AE-13FB341E530A}"/>
    <dgm:cxn modelId="{A85F22AB-A0A1-4082-B854-C852E8D0BABB}" srcId="{581DF3E2-0A55-4801-9348-6655F08F00CB}" destId="{49FABE4D-FE9A-42A6-BDF0-E3165259E324}" srcOrd="1" destOrd="0" parTransId="{A27A485D-65B8-4714-84B8-E5F8E90BDDC5}" sibTransId="{56CC346C-2F17-45B4-AC6E-2DAC6AECDDD0}"/>
    <dgm:cxn modelId="{427D75D2-0DE9-4A8F-B5CD-70ADB958F6BB}" type="presOf" srcId="{1F3393F0-2E0D-4489-BEF8-B0C99AD4E90A}" destId="{009C4B43-430F-45BB-BA1C-DE1BB846AE9E}" srcOrd="0" destOrd="0" presId="urn:microsoft.com/office/officeart/2018/5/layout/IconCircleLabelList"/>
    <dgm:cxn modelId="{D980CBFC-BBB4-4EC8-A97C-CB0037240128}" type="presOf" srcId="{49FABE4D-FE9A-42A6-BDF0-E3165259E324}" destId="{CB27C1DE-0DA1-484A-9096-CF7FBFF24A9F}" srcOrd="0" destOrd="0" presId="urn:microsoft.com/office/officeart/2018/5/layout/IconCircleLabelList"/>
    <dgm:cxn modelId="{C7758954-224D-46A2-BCD5-86A61C91F81E}" type="presParOf" srcId="{52B04FB8-F5B0-44B4-9130-BB61AA08554B}" destId="{F375475C-2A02-4080-9010-877A1B39DC99}" srcOrd="0" destOrd="0" presId="urn:microsoft.com/office/officeart/2018/5/layout/IconCircleLabelList"/>
    <dgm:cxn modelId="{C89A6BB6-3E25-4861-A3E8-E745AE85657C}" type="presParOf" srcId="{F375475C-2A02-4080-9010-877A1B39DC99}" destId="{8E9AA362-5300-4AE8-A62C-D9699F23BCD9}" srcOrd="0" destOrd="0" presId="urn:microsoft.com/office/officeart/2018/5/layout/IconCircleLabelList"/>
    <dgm:cxn modelId="{BC8B4AD5-7615-4808-A496-6BE7C5E9753C}" type="presParOf" srcId="{F375475C-2A02-4080-9010-877A1B39DC99}" destId="{8B3AED51-1A46-4777-A15E-B8FB983123C2}" srcOrd="1" destOrd="0" presId="urn:microsoft.com/office/officeart/2018/5/layout/IconCircleLabelList"/>
    <dgm:cxn modelId="{F9838A29-579E-40DD-8E9B-AAF47741BBA8}" type="presParOf" srcId="{F375475C-2A02-4080-9010-877A1B39DC99}" destId="{4B029800-39A4-4B20-AAF2-AF8451BE4C67}" srcOrd="2" destOrd="0" presId="urn:microsoft.com/office/officeart/2018/5/layout/IconCircleLabelList"/>
    <dgm:cxn modelId="{B45D60EF-88DB-47CB-BE39-6F16300CF506}" type="presParOf" srcId="{F375475C-2A02-4080-9010-877A1B39DC99}" destId="{009C4B43-430F-45BB-BA1C-DE1BB846AE9E}" srcOrd="3" destOrd="0" presId="urn:microsoft.com/office/officeart/2018/5/layout/IconCircleLabelList"/>
    <dgm:cxn modelId="{F51EF552-6962-4F57-B3A1-9CB04783E816}" type="presParOf" srcId="{52B04FB8-F5B0-44B4-9130-BB61AA08554B}" destId="{463012CB-2C7F-4ED6-BB0E-228EF1330441}" srcOrd="1" destOrd="0" presId="urn:microsoft.com/office/officeart/2018/5/layout/IconCircleLabelList"/>
    <dgm:cxn modelId="{D8705518-6138-40C0-B599-BB618CF7291E}" type="presParOf" srcId="{52B04FB8-F5B0-44B4-9130-BB61AA08554B}" destId="{7BDB2B5A-7331-4981-B812-4886F6A9B4AD}" srcOrd="2" destOrd="0" presId="urn:microsoft.com/office/officeart/2018/5/layout/IconCircleLabelList"/>
    <dgm:cxn modelId="{C41A964C-3E4D-4CD6-9C2B-B950F3B3101A}" type="presParOf" srcId="{7BDB2B5A-7331-4981-B812-4886F6A9B4AD}" destId="{D848E9A9-CE46-411F-B3C9-A8202D823BDD}" srcOrd="0" destOrd="0" presId="urn:microsoft.com/office/officeart/2018/5/layout/IconCircleLabelList"/>
    <dgm:cxn modelId="{243544BD-C3A6-41C7-88EE-A6AD8F846EC3}" type="presParOf" srcId="{7BDB2B5A-7331-4981-B812-4886F6A9B4AD}" destId="{A8BF6853-6803-4437-8011-5D155399B7DA}" srcOrd="1" destOrd="0" presId="urn:microsoft.com/office/officeart/2018/5/layout/IconCircleLabelList"/>
    <dgm:cxn modelId="{142AB2DE-49D3-4B94-9ACA-BB479289D403}" type="presParOf" srcId="{7BDB2B5A-7331-4981-B812-4886F6A9B4AD}" destId="{B4FF8165-E9CC-4D49-B5EE-A0F93E62268B}" srcOrd="2" destOrd="0" presId="urn:microsoft.com/office/officeart/2018/5/layout/IconCircleLabelList"/>
    <dgm:cxn modelId="{F1E6D0FE-996F-406B-A281-CBB6B5C0A9EC}" type="presParOf" srcId="{7BDB2B5A-7331-4981-B812-4886F6A9B4AD}" destId="{CB27C1DE-0DA1-484A-9096-CF7FBFF24A9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9AA362-5300-4AE8-A62C-D9699F23BCD9}">
      <dsp:nvSpPr>
        <dsp:cNvPr id="0" name=""/>
        <dsp:cNvSpPr/>
      </dsp:nvSpPr>
      <dsp:spPr>
        <a:xfrm>
          <a:off x="2297554" y="21557"/>
          <a:ext cx="1749937" cy="1749937"/>
        </a:xfrm>
        <a:prstGeom prst="ellipse">
          <a:avLst/>
        </a:prstGeom>
        <a:solidFill>
          <a:schemeClr val="bg1">
            <a:lumMod val="95000"/>
            <a:hueOff val="0"/>
            <a:satOff val="0"/>
            <a:lumOff val="0"/>
            <a:alphaOff val="0"/>
          </a:schemeClr>
        </a:solidFill>
        <a:ln>
          <a:solidFill>
            <a:schemeClr val="accent1">
              <a:shade val="15000"/>
            </a:schemeClr>
          </a:solidFill>
        </a:ln>
        <a:effectLst/>
      </dsp:spPr>
      <dsp:style>
        <a:lnRef idx="0">
          <a:scrgbClr r="0" g="0" b="0"/>
        </a:lnRef>
        <a:fillRef idx="1">
          <a:scrgbClr r="0" g="0" b="0"/>
        </a:fillRef>
        <a:effectRef idx="0">
          <a:scrgbClr r="0" g="0" b="0"/>
        </a:effectRef>
        <a:fontRef idx="minor"/>
      </dsp:style>
    </dsp:sp>
    <dsp:sp modelId="{8B3AED51-1A46-4777-A15E-B8FB983123C2}">
      <dsp:nvSpPr>
        <dsp:cNvPr id="0" name=""/>
        <dsp:cNvSpPr/>
      </dsp:nvSpPr>
      <dsp:spPr>
        <a:xfrm>
          <a:off x="2994178" y="379970"/>
          <a:ext cx="1004062" cy="1004062"/>
        </a:xfrm>
        <a:prstGeom prst="rect">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9C4B43-430F-45BB-BA1C-DE1BB846AE9E}">
      <dsp:nvSpPr>
        <dsp:cNvPr id="0" name=""/>
        <dsp:cNvSpPr/>
      </dsp:nvSpPr>
      <dsp:spPr>
        <a:xfrm>
          <a:off x="1730063" y="2110830"/>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he-IL" sz="2000" kern="1200" dirty="0">
              <a:latin typeface="+mn-lt"/>
            </a:rPr>
            <a:t>אנשים פרטיים - כל בית המחזיק מדפסת</a:t>
          </a:r>
          <a:endParaRPr lang="en-US" sz="2000" kern="1200" dirty="0">
            <a:latin typeface="+mn-lt"/>
          </a:endParaRPr>
        </a:p>
      </dsp:txBody>
      <dsp:txXfrm>
        <a:off x="1730063" y="2110830"/>
        <a:ext cx="2868750" cy="720000"/>
      </dsp:txXfrm>
    </dsp:sp>
    <dsp:sp modelId="{D848E9A9-CE46-411F-B3C9-A8202D823BDD}">
      <dsp:nvSpPr>
        <dsp:cNvPr id="0" name=""/>
        <dsp:cNvSpPr/>
      </dsp:nvSpPr>
      <dsp:spPr>
        <a:xfrm>
          <a:off x="6234773" y="21557"/>
          <a:ext cx="1749937" cy="1749937"/>
        </a:xfrm>
        <a:prstGeom prst="ellipse">
          <a:avLst/>
        </a:prstGeom>
        <a:solidFill>
          <a:schemeClr val="bg1">
            <a:lumMod val="95000"/>
            <a:hueOff val="0"/>
            <a:satOff val="0"/>
            <a:lumOff val="0"/>
            <a:alphaOff val="0"/>
          </a:schemeClr>
        </a:solidFill>
        <a:ln>
          <a:solidFill>
            <a:schemeClr val="accent1">
              <a:shade val="15000"/>
            </a:schemeClr>
          </a:solidFill>
        </a:ln>
        <a:effectLst/>
      </dsp:spPr>
      <dsp:style>
        <a:lnRef idx="0">
          <a:scrgbClr r="0" g="0" b="0"/>
        </a:lnRef>
        <a:fillRef idx="1">
          <a:scrgbClr r="0" g="0" b="0"/>
        </a:fillRef>
        <a:effectRef idx="0">
          <a:scrgbClr r="0" g="0" b="0"/>
        </a:effectRef>
        <a:fontRef idx="minor"/>
      </dsp:style>
    </dsp:sp>
    <dsp:sp modelId="{A8BF6853-6803-4437-8011-5D155399B7DA}">
      <dsp:nvSpPr>
        <dsp:cNvPr id="0" name=""/>
        <dsp:cNvSpPr/>
      </dsp:nvSpPr>
      <dsp:spPr>
        <a:xfrm>
          <a:off x="7044689" y="0"/>
          <a:ext cx="1004062" cy="1004062"/>
        </a:xfrm>
        <a:prstGeom prst="rect">
          <a:avLst/>
        </a:prstGeom>
        <a:noFill/>
        <a:ln w="1587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a:effectLst/>
      </dsp:spPr>
      <dsp:style>
        <a:lnRef idx="2">
          <a:scrgbClr r="0" g="0" b="0"/>
        </a:lnRef>
        <a:fillRef idx="1">
          <a:scrgbClr r="0" g="0" b="0"/>
        </a:fillRef>
        <a:effectRef idx="0">
          <a:scrgbClr r="0" g="0" b="0"/>
        </a:effectRef>
        <a:fontRef idx="minor">
          <a:schemeClr val="lt1"/>
        </a:fontRef>
      </dsp:style>
    </dsp:sp>
    <dsp:sp modelId="{CB27C1DE-0DA1-484A-9096-CF7FBFF24A9F}">
      <dsp:nvSpPr>
        <dsp:cNvPr id="0" name=""/>
        <dsp:cNvSpPr/>
      </dsp:nvSpPr>
      <dsp:spPr>
        <a:xfrm>
          <a:off x="5659992" y="2020585"/>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he-IL" sz="2000" kern="1200" dirty="0">
              <a:latin typeface="+mn-lt"/>
            </a:rPr>
            <a:t>בתי עסק/ מוסדות/חברות כגון: בתי ספר וחברות הייטק</a:t>
          </a:r>
          <a:endParaRPr lang="en-US" sz="2000" kern="1200" dirty="0">
            <a:latin typeface="+mn-lt"/>
          </a:endParaRPr>
        </a:p>
      </dsp:txBody>
      <dsp:txXfrm>
        <a:off x="5659992" y="2020585"/>
        <a:ext cx="2868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C4AE03-2F77-9B4B-BFA7-E12D7F27809F}" type="datetimeFigureOut">
              <a:rPr lang="en-IL" smtClean="0"/>
              <a:t>05/03/2024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8B45BE30-44DD-6F4F-A9DE-172B083ADC4D}" type="slidenum">
              <a:rPr lang="en-IL" smtClean="0"/>
              <a:t>‹#›</a:t>
            </a:fld>
            <a:endParaRPr lang="en-IL"/>
          </a:p>
        </p:txBody>
      </p:sp>
    </p:spTree>
    <p:extLst>
      <p:ext uri="{BB962C8B-B14F-4D97-AF65-F5344CB8AC3E}">
        <p14:creationId xmlns:p14="http://schemas.microsoft.com/office/powerpoint/2010/main" val="658772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C4AE03-2F77-9B4B-BFA7-E12D7F27809F}" type="datetimeFigureOut">
              <a:rPr lang="en-IL" smtClean="0"/>
              <a:t>05/03/2024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8B45BE30-44DD-6F4F-A9DE-172B083ADC4D}" type="slidenum">
              <a:rPr lang="en-IL" smtClean="0"/>
              <a:t>‹#›</a:t>
            </a:fld>
            <a:endParaRPr lang="en-IL"/>
          </a:p>
        </p:txBody>
      </p:sp>
    </p:spTree>
    <p:extLst>
      <p:ext uri="{BB962C8B-B14F-4D97-AF65-F5344CB8AC3E}">
        <p14:creationId xmlns:p14="http://schemas.microsoft.com/office/powerpoint/2010/main" val="629544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C4AE03-2F77-9B4B-BFA7-E12D7F27809F}" type="datetimeFigureOut">
              <a:rPr lang="en-IL" smtClean="0"/>
              <a:t>05/03/2024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8B45BE30-44DD-6F4F-A9DE-172B083ADC4D}" type="slidenum">
              <a:rPr lang="en-IL" smtClean="0"/>
              <a:t>‹#›</a:t>
            </a:fld>
            <a:endParaRPr lang="en-IL"/>
          </a:p>
        </p:txBody>
      </p:sp>
    </p:spTree>
    <p:extLst>
      <p:ext uri="{BB962C8B-B14F-4D97-AF65-F5344CB8AC3E}">
        <p14:creationId xmlns:p14="http://schemas.microsoft.com/office/powerpoint/2010/main" val="4264752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C4AE03-2F77-9B4B-BFA7-E12D7F27809F}" type="datetimeFigureOut">
              <a:rPr lang="en-IL" smtClean="0"/>
              <a:t>05/03/2024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8B45BE30-44DD-6F4F-A9DE-172B083ADC4D}" type="slidenum">
              <a:rPr lang="en-IL" smtClean="0"/>
              <a:t>‹#›</a:t>
            </a:fld>
            <a:endParaRPr lang="en-IL"/>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00943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C4AE03-2F77-9B4B-BFA7-E12D7F27809F}" type="datetimeFigureOut">
              <a:rPr lang="en-IL" smtClean="0"/>
              <a:t>05/03/2024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8B45BE30-44DD-6F4F-A9DE-172B083ADC4D}" type="slidenum">
              <a:rPr lang="en-IL" smtClean="0"/>
              <a:t>‹#›</a:t>
            </a:fld>
            <a:endParaRPr lang="en-IL"/>
          </a:p>
        </p:txBody>
      </p:sp>
    </p:spTree>
    <p:extLst>
      <p:ext uri="{BB962C8B-B14F-4D97-AF65-F5344CB8AC3E}">
        <p14:creationId xmlns:p14="http://schemas.microsoft.com/office/powerpoint/2010/main" val="229706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2C4AE03-2F77-9B4B-BFA7-E12D7F27809F}" type="datetimeFigureOut">
              <a:rPr lang="en-IL" smtClean="0"/>
              <a:t>05/03/2024</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8B45BE30-44DD-6F4F-A9DE-172B083ADC4D}" type="slidenum">
              <a:rPr lang="en-IL" smtClean="0"/>
              <a:t>‹#›</a:t>
            </a:fld>
            <a:endParaRPr lang="en-IL"/>
          </a:p>
        </p:txBody>
      </p:sp>
    </p:spTree>
    <p:extLst>
      <p:ext uri="{BB962C8B-B14F-4D97-AF65-F5344CB8AC3E}">
        <p14:creationId xmlns:p14="http://schemas.microsoft.com/office/powerpoint/2010/main" val="3155538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2C4AE03-2F77-9B4B-BFA7-E12D7F27809F}" type="datetimeFigureOut">
              <a:rPr lang="en-IL" smtClean="0"/>
              <a:t>05/03/2024</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8B45BE30-44DD-6F4F-A9DE-172B083ADC4D}" type="slidenum">
              <a:rPr lang="en-IL" smtClean="0"/>
              <a:t>‹#›</a:t>
            </a:fld>
            <a:endParaRPr lang="en-IL"/>
          </a:p>
        </p:txBody>
      </p:sp>
    </p:spTree>
    <p:extLst>
      <p:ext uri="{BB962C8B-B14F-4D97-AF65-F5344CB8AC3E}">
        <p14:creationId xmlns:p14="http://schemas.microsoft.com/office/powerpoint/2010/main" val="94461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C4AE03-2F77-9B4B-BFA7-E12D7F27809F}" type="datetimeFigureOut">
              <a:rPr lang="en-IL" smtClean="0"/>
              <a:t>05/03/2024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8B45BE30-44DD-6F4F-A9DE-172B083ADC4D}" type="slidenum">
              <a:rPr lang="en-IL" smtClean="0"/>
              <a:t>‹#›</a:t>
            </a:fld>
            <a:endParaRPr lang="en-IL"/>
          </a:p>
        </p:txBody>
      </p:sp>
    </p:spTree>
    <p:extLst>
      <p:ext uri="{BB962C8B-B14F-4D97-AF65-F5344CB8AC3E}">
        <p14:creationId xmlns:p14="http://schemas.microsoft.com/office/powerpoint/2010/main" val="3666465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C4AE03-2F77-9B4B-BFA7-E12D7F27809F}" type="datetimeFigureOut">
              <a:rPr lang="en-IL" smtClean="0"/>
              <a:t>05/03/2024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8B45BE30-44DD-6F4F-A9DE-172B083ADC4D}" type="slidenum">
              <a:rPr lang="en-IL" smtClean="0"/>
              <a:t>‹#›</a:t>
            </a:fld>
            <a:endParaRPr lang="en-IL"/>
          </a:p>
        </p:txBody>
      </p:sp>
    </p:spTree>
    <p:extLst>
      <p:ext uri="{BB962C8B-B14F-4D97-AF65-F5344CB8AC3E}">
        <p14:creationId xmlns:p14="http://schemas.microsoft.com/office/powerpoint/2010/main" val="34044645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C4AE03-2F77-9B4B-BFA7-E12D7F27809F}" type="datetimeFigureOut">
              <a:rPr lang="en-IL" smtClean="0"/>
              <a:t>05/03/2024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8B45BE30-44DD-6F4F-A9DE-172B083ADC4D}" type="slidenum">
              <a:rPr lang="en-IL" smtClean="0"/>
              <a:t>‹#›</a:t>
            </a:fld>
            <a:endParaRPr lang="en-IL"/>
          </a:p>
        </p:txBody>
      </p:sp>
    </p:spTree>
    <p:extLst>
      <p:ext uri="{BB962C8B-B14F-4D97-AF65-F5344CB8AC3E}">
        <p14:creationId xmlns:p14="http://schemas.microsoft.com/office/powerpoint/2010/main" val="2290956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C4AE03-2F77-9B4B-BFA7-E12D7F27809F}" type="datetimeFigureOut">
              <a:rPr lang="en-IL" smtClean="0"/>
              <a:t>05/03/2024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8B45BE30-44DD-6F4F-A9DE-172B083ADC4D}" type="slidenum">
              <a:rPr lang="en-IL" smtClean="0"/>
              <a:t>‹#›</a:t>
            </a:fld>
            <a:endParaRPr lang="en-IL"/>
          </a:p>
        </p:txBody>
      </p:sp>
    </p:spTree>
    <p:extLst>
      <p:ext uri="{BB962C8B-B14F-4D97-AF65-F5344CB8AC3E}">
        <p14:creationId xmlns:p14="http://schemas.microsoft.com/office/powerpoint/2010/main" val="3910585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C4AE03-2F77-9B4B-BFA7-E12D7F27809F}" type="datetimeFigureOut">
              <a:rPr lang="en-IL" smtClean="0"/>
              <a:t>05/03/2024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8B45BE30-44DD-6F4F-A9DE-172B083ADC4D}" type="slidenum">
              <a:rPr lang="en-IL" smtClean="0"/>
              <a:t>‹#›</a:t>
            </a:fld>
            <a:endParaRPr lang="en-IL"/>
          </a:p>
        </p:txBody>
      </p:sp>
    </p:spTree>
    <p:extLst>
      <p:ext uri="{BB962C8B-B14F-4D97-AF65-F5344CB8AC3E}">
        <p14:creationId xmlns:p14="http://schemas.microsoft.com/office/powerpoint/2010/main" val="327627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C4AE03-2F77-9B4B-BFA7-E12D7F27809F}" type="datetimeFigureOut">
              <a:rPr lang="en-IL" smtClean="0"/>
              <a:t>05/03/2024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8B45BE30-44DD-6F4F-A9DE-172B083ADC4D}" type="slidenum">
              <a:rPr lang="en-IL" smtClean="0"/>
              <a:t>‹#›</a:t>
            </a:fld>
            <a:endParaRPr lang="en-IL"/>
          </a:p>
        </p:txBody>
      </p:sp>
    </p:spTree>
    <p:extLst>
      <p:ext uri="{BB962C8B-B14F-4D97-AF65-F5344CB8AC3E}">
        <p14:creationId xmlns:p14="http://schemas.microsoft.com/office/powerpoint/2010/main" val="2026621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2C4AE03-2F77-9B4B-BFA7-E12D7F27809F}" type="datetimeFigureOut">
              <a:rPr lang="en-IL" smtClean="0"/>
              <a:t>05/03/2024</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8B45BE30-44DD-6F4F-A9DE-172B083ADC4D}" type="slidenum">
              <a:rPr lang="en-IL" smtClean="0"/>
              <a:t>‹#›</a:t>
            </a:fld>
            <a:endParaRPr lang="en-IL"/>
          </a:p>
        </p:txBody>
      </p:sp>
    </p:spTree>
    <p:extLst>
      <p:ext uri="{BB962C8B-B14F-4D97-AF65-F5344CB8AC3E}">
        <p14:creationId xmlns:p14="http://schemas.microsoft.com/office/powerpoint/2010/main" val="316551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2C4AE03-2F77-9B4B-BFA7-E12D7F27809F}" type="datetimeFigureOut">
              <a:rPr lang="en-IL" smtClean="0"/>
              <a:t>05/03/2024</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8B45BE30-44DD-6F4F-A9DE-172B083ADC4D}" type="slidenum">
              <a:rPr lang="en-IL" smtClean="0"/>
              <a:t>‹#›</a:t>
            </a:fld>
            <a:endParaRPr lang="en-IL"/>
          </a:p>
        </p:txBody>
      </p:sp>
    </p:spTree>
    <p:extLst>
      <p:ext uri="{BB962C8B-B14F-4D97-AF65-F5344CB8AC3E}">
        <p14:creationId xmlns:p14="http://schemas.microsoft.com/office/powerpoint/2010/main" val="2943868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2C4AE03-2F77-9B4B-BFA7-E12D7F27809F}" type="datetimeFigureOut">
              <a:rPr lang="en-IL" smtClean="0"/>
              <a:t>05/03/2024</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8B45BE30-44DD-6F4F-A9DE-172B083ADC4D}" type="slidenum">
              <a:rPr lang="en-IL" smtClean="0"/>
              <a:t>‹#›</a:t>
            </a:fld>
            <a:endParaRPr lang="en-IL"/>
          </a:p>
        </p:txBody>
      </p:sp>
    </p:spTree>
    <p:extLst>
      <p:ext uri="{BB962C8B-B14F-4D97-AF65-F5344CB8AC3E}">
        <p14:creationId xmlns:p14="http://schemas.microsoft.com/office/powerpoint/2010/main" val="82398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C4AE03-2F77-9B4B-BFA7-E12D7F27809F}" type="datetimeFigureOut">
              <a:rPr lang="en-IL" smtClean="0"/>
              <a:t>05/03/2024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8B45BE30-44DD-6F4F-A9DE-172B083ADC4D}" type="slidenum">
              <a:rPr lang="en-IL" smtClean="0"/>
              <a:t>‹#›</a:t>
            </a:fld>
            <a:endParaRPr lang="en-IL"/>
          </a:p>
        </p:txBody>
      </p:sp>
    </p:spTree>
    <p:extLst>
      <p:ext uri="{BB962C8B-B14F-4D97-AF65-F5344CB8AC3E}">
        <p14:creationId xmlns:p14="http://schemas.microsoft.com/office/powerpoint/2010/main" val="3796508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C4AE03-2F77-9B4B-BFA7-E12D7F27809F}" type="datetimeFigureOut">
              <a:rPr lang="en-IL" smtClean="0"/>
              <a:t>05/03/2024</a:t>
            </a:fld>
            <a:endParaRPr lang="en-IL"/>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45BE30-44DD-6F4F-A9DE-172B083ADC4D}" type="slidenum">
              <a:rPr lang="en-IL" smtClean="0"/>
              <a:t>‹#›</a:t>
            </a:fld>
            <a:endParaRPr lang="en-IL"/>
          </a:p>
        </p:txBody>
      </p:sp>
    </p:spTree>
    <p:extLst>
      <p:ext uri="{BB962C8B-B14F-4D97-AF65-F5344CB8AC3E}">
        <p14:creationId xmlns:p14="http://schemas.microsoft.com/office/powerpoint/2010/main" val="2436743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2C4AE03-2F77-9B4B-BFA7-E12D7F27809F}" type="datetimeFigureOut">
              <a:rPr lang="en-IL" smtClean="0"/>
              <a:t>05/03/2024</a:t>
            </a:fld>
            <a:endParaRPr lang="en-IL"/>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L"/>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B45BE30-44DD-6F4F-A9DE-172B083ADC4D}" type="slidenum">
              <a:rPr lang="en-IL" smtClean="0"/>
              <a:t>‹#›</a:t>
            </a:fld>
            <a:endParaRPr lang="en-IL"/>
          </a:p>
        </p:txBody>
      </p:sp>
    </p:spTree>
    <p:extLst>
      <p:ext uri="{BB962C8B-B14F-4D97-AF65-F5344CB8AC3E}">
        <p14:creationId xmlns:p14="http://schemas.microsoft.com/office/powerpoint/2010/main" val="482160633"/>
      </p:ext>
    </p:extLst>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 id="2147484072" r:id="rId14"/>
    <p:sldLayoutId id="2147484073" r:id="rId15"/>
    <p:sldLayoutId id="2147484074" r:id="rId16"/>
    <p:sldLayoutId id="2147484075" r:id="rId17"/>
    <p:sldLayoutId id="2147484076"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yuryyu/SmartHome.git" TargetMode="External"/><Relationship Id="rId2" Type="http://schemas.openxmlformats.org/officeDocument/2006/relationships/hyperlink" Target="http://www.hivemq.com/demos/websocket-client" TargetMode="Externa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8.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diagramLayout" Target="../diagrams/layout1.xml"/><Relationship Id="rId7" Type="http://schemas.openxmlformats.org/officeDocument/2006/relationships/image" Target="../media/image15.png"/><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8.svg"/><Relationship Id="rId4" Type="http://schemas.openxmlformats.org/officeDocument/2006/relationships/diagramQuickStyle" Target="../diagrams/quickStyle1.xml"/><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descr="Overhead Projector">
            <a:extLst>
              <a:ext uri="{FF2B5EF4-FFF2-40B4-BE49-F238E27FC236}">
                <a16:creationId xmlns:a16="http://schemas.microsoft.com/office/drawing/2014/main" id="{92E46572-E8EC-00DF-752C-7708F8865E7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0" y="214695"/>
            <a:ext cx="12191999" cy="6857990"/>
          </a:xfrm>
          <a:prstGeom prst="rect">
            <a:avLst/>
          </a:prstGeom>
        </p:spPr>
      </p:pic>
      <p:sp>
        <p:nvSpPr>
          <p:cNvPr id="2" name="Title 1">
            <a:extLst>
              <a:ext uri="{FF2B5EF4-FFF2-40B4-BE49-F238E27FC236}">
                <a16:creationId xmlns:a16="http://schemas.microsoft.com/office/drawing/2014/main" id="{C1436078-8092-4480-D0C0-E89251AE7B2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pPr defTabSz="914400" rtl="1" eaLnBrk="1" latinLnBrk="0" hangingPunct="1">
              <a:spcBef>
                <a:spcPct val="0"/>
              </a:spcBef>
              <a:buNone/>
            </a:pPr>
            <a:r>
              <a:rPr lang="en-US" sz="5200" dirty="0">
                <a:solidFill>
                  <a:srgbClr val="FFFFFF"/>
                </a:solidFill>
              </a:rPr>
              <a:t>Printer</a:t>
            </a:r>
            <a:r>
              <a:rPr lang="en" sz="5200" dirty="0">
                <a:solidFill>
                  <a:srgbClr val="FFFFFF"/>
                </a:solidFill>
              </a:rPr>
              <a:t> Alert</a:t>
            </a:r>
            <a:endParaRPr lang="en-IL" sz="5200" dirty="0">
              <a:solidFill>
                <a:srgbClr val="FFFFFF"/>
              </a:solidFill>
            </a:endParaRPr>
          </a:p>
        </p:txBody>
      </p:sp>
      <p:sp>
        <p:nvSpPr>
          <p:cNvPr id="3" name="Subtitle 2">
            <a:extLst>
              <a:ext uri="{FF2B5EF4-FFF2-40B4-BE49-F238E27FC236}">
                <a16:creationId xmlns:a16="http://schemas.microsoft.com/office/drawing/2014/main" id="{44C10B38-1CBF-9374-1832-44C5AA06F0EE}"/>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pPr marL="0" lvl="0" indent="0" rtl="0">
              <a:spcBef>
                <a:spcPts val="0"/>
              </a:spcBef>
              <a:spcAft>
                <a:spcPts val="0"/>
              </a:spcAft>
              <a:buNone/>
            </a:pPr>
            <a:r>
              <a:rPr lang="en-US" dirty="0">
                <a:solidFill>
                  <a:srgbClr val="FFFFFF"/>
                </a:solidFill>
              </a:rPr>
              <a:t>Shay </a:t>
            </a:r>
            <a:r>
              <a:rPr lang="en-US" dirty="0" err="1">
                <a:solidFill>
                  <a:srgbClr val="FFFFFF"/>
                </a:solidFill>
              </a:rPr>
              <a:t>Peretz</a:t>
            </a:r>
            <a:r>
              <a:rPr lang="en" dirty="0">
                <a:solidFill>
                  <a:srgbClr val="FFFFFF"/>
                </a:solidFill>
              </a:rPr>
              <a:t>– 319126405</a:t>
            </a:r>
          </a:p>
          <a:p>
            <a:pPr marL="0" lvl="0" indent="0" rtl="0">
              <a:spcBef>
                <a:spcPts val="0"/>
              </a:spcBef>
              <a:spcAft>
                <a:spcPts val="0"/>
              </a:spcAft>
              <a:buNone/>
            </a:pPr>
            <a:r>
              <a:rPr lang="en-US" dirty="0">
                <a:solidFill>
                  <a:srgbClr val="FFFFFF"/>
                </a:solidFill>
              </a:rPr>
              <a:t>Yael </a:t>
            </a:r>
            <a:r>
              <a:rPr lang="en-US" dirty="0" err="1">
                <a:solidFill>
                  <a:srgbClr val="FFFFFF"/>
                </a:solidFill>
              </a:rPr>
              <a:t>Gonikman</a:t>
            </a:r>
            <a:r>
              <a:rPr lang="en" dirty="0">
                <a:solidFill>
                  <a:srgbClr val="FFFFFF"/>
                </a:solidFill>
              </a:rPr>
              <a:t> –</a:t>
            </a:r>
            <a:r>
              <a:rPr lang="he-IL" dirty="0">
                <a:solidFill>
                  <a:srgbClr val="FFFFFF"/>
                </a:solidFill>
              </a:rPr>
              <a:t> </a:t>
            </a:r>
            <a:r>
              <a:rPr lang="en-US" dirty="0">
                <a:solidFill>
                  <a:srgbClr val="FFFFFF"/>
                </a:solidFill>
              </a:rPr>
              <a:t> 206752396</a:t>
            </a:r>
            <a:r>
              <a:rPr lang="en" dirty="0">
                <a:solidFill>
                  <a:srgbClr val="FFFFFF"/>
                </a:solidFill>
              </a:rPr>
              <a:t> </a:t>
            </a:r>
          </a:p>
          <a:p>
            <a:pPr marL="0" indent="0" defTabSz="914400" rtl="1" eaLnBrk="1" latinLnBrk="0" hangingPunct="1">
              <a:spcBef>
                <a:spcPts val="1000"/>
              </a:spcBef>
              <a:buFont typeface="Arial" panose="020B0604020202020204" pitchFamily="34" charset="0"/>
              <a:buNone/>
            </a:pPr>
            <a:endParaRPr lang="en-IL" dirty="0">
              <a:solidFill>
                <a:srgbClr val="FFFFFF"/>
              </a:solidFill>
            </a:endParaRPr>
          </a:p>
        </p:txBody>
      </p:sp>
    </p:spTree>
    <p:extLst>
      <p:ext uri="{BB962C8B-B14F-4D97-AF65-F5344CB8AC3E}">
        <p14:creationId xmlns:p14="http://schemas.microsoft.com/office/powerpoint/2010/main" val="150210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9" name="Google Shape;2616;p57">
            <a:extLst>
              <a:ext uri="{FF2B5EF4-FFF2-40B4-BE49-F238E27FC236}">
                <a16:creationId xmlns:a16="http://schemas.microsoft.com/office/drawing/2014/main" id="{31328500-3864-50B5-061F-C545F4BCC24F}"/>
              </a:ext>
            </a:extLst>
          </p:cNvPr>
          <p:cNvSpPr txBox="1"/>
          <p:nvPr/>
        </p:nvSpPr>
        <p:spPr>
          <a:xfrm>
            <a:off x="2406261" y="1874261"/>
            <a:ext cx="2075823" cy="471367"/>
          </a:xfrm>
          <a:prstGeom prst="rect">
            <a:avLst/>
          </a:prstGeom>
          <a:noFill/>
          <a:ln>
            <a:noFill/>
          </a:ln>
        </p:spPr>
        <p:txBody>
          <a:bodyPr spcFirstLastPara="1" wrap="square" lIns="91425" tIns="91425" rIns="91425" bIns="91425" anchor="ctr" anchorCtr="0">
            <a:noAutofit/>
          </a:bodyPr>
          <a:lstStyle/>
          <a:p>
            <a:pPr marL="0" algn="r" defTabSz="968624" rtl="1" eaLnBrk="1" latinLnBrk="0" hangingPunct="1">
              <a:spcAft>
                <a:spcPts val="594"/>
              </a:spcAft>
            </a:pPr>
            <a:endParaRPr lang="he-IL" sz="1600" b="1" dirty="0">
              <a:latin typeface="Calibri" panose="020F0502020204030204" pitchFamily="34" charset="0"/>
              <a:ea typeface="Overpass Black"/>
              <a:cs typeface="Calibri" panose="020F0502020204030204" pitchFamily="34" charset="0"/>
              <a:sym typeface="Overpass Black"/>
            </a:endParaRPr>
          </a:p>
        </p:txBody>
      </p:sp>
      <p:sp>
        <p:nvSpPr>
          <p:cNvPr id="11" name="Google Shape;2618;p57">
            <a:extLst>
              <a:ext uri="{FF2B5EF4-FFF2-40B4-BE49-F238E27FC236}">
                <a16:creationId xmlns:a16="http://schemas.microsoft.com/office/drawing/2014/main" id="{0B4C8E64-2FC8-619A-A190-399150ED850F}"/>
              </a:ext>
            </a:extLst>
          </p:cNvPr>
          <p:cNvSpPr txBox="1"/>
          <p:nvPr/>
        </p:nvSpPr>
        <p:spPr>
          <a:xfrm>
            <a:off x="4445260" y="1865465"/>
            <a:ext cx="2075823" cy="471367"/>
          </a:xfrm>
          <a:prstGeom prst="rect">
            <a:avLst/>
          </a:prstGeom>
          <a:noFill/>
          <a:ln>
            <a:noFill/>
          </a:ln>
        </p:spPr>
        <p:txBody>
          <a:bodyPr spcFirstLastPara="1" wrap="square" lIns="91425" tIns="91425" rIns="91425" bIns="91425" anchor="ctr" anchorCtr="0">
            <a:noAutofit/>
          </a:bodyPr>
          <a:lstStyle/>
          <a:p>
            <a:pPr marL="0" algn="r" defTabSz="968624" rtl="1" eaLnBrk="1" latinLnBrk="0" hangingPunct="1">
              <a:spcAft>
                <a:spcPts val="594"/>
              </a:spcAft>
            </a:pPr>
            <a:r>
              <a:rPr lang="he-IL" sz="1600" dirty="0">
                <a:latin typeface="Calibri" panose="020F0502020204030204" pitchFamily="34" charset="0"/>
                <a:ea typeface="Overpass Black"/>
                <a:cs typeface="Calibri" panose="020F0502020204030204" pitchFamily="34" charset="0"/>
                <a:sym typeface="Overpass Black"/>
              </a:rPr>
              <a:t>אינטגרציה</a:t>
            </a:r>
          </a:p>
        </p:txBody>
      </p:sp>
      <p:sp>
        <p:nvSpPr>
          <p:cNvPr id="13" name="Google Shape;2621;p57">
            <a:extLst>
              <a:ext uri="{FF2B5EF4-FFF2-40B4-BE49-F238E27FC236}">
                <a16:creationId xmlns:a16="http://schemas.microsoft.com/office/drawing/2014/main" id="{82AC3889-A55B-8FE6-EA40-F53E5CD4D96E}"/>
              </a:ext>
            </a:extLst>
          </p:cNvPr>
          <p:cNvSpPr txBox="1"/>
          <p:nvPr/>
        </p:nvSpPr>
        <p:spPr>
          <a:xfrm>
            <a:off x="8293858" y="2767205"/>
            <a:ext cx="2075823" cy="562349"/>
          </a:xfrm>
          <a:prstGeom prst="rect">
            <a:avLst/>
          </a:prstGeom>
          <a:noFill/>
          <a:ln>
            <a:noFill/>
          </a:ln>
        </p:spPr>
        <p:txBody>
          <a:bodyPr spcFirstLastPara="1" wrap="square" lIns="91425" tIns="91425" rIns="91425" bIns="91425" anchor="ctr" anchorCtr="0">
            <a:noAutofit/>
          </a:bodyPr>
          <a:lstStyle/>
          <a:p>
            <a:pPr marL="0" algn="r" defTabSz="968624" rtl="1" eaLnBrk="1" latinLnBrk="0" hangingPunct="1">
              <a:spcAft>
                <a:spcPts val="594"/>
              </a:spcAft>
            </a:pPr>
            <a:endParaRPr lang="he-IL" dirty="0">
              <a:latin typeface="Calibri" panose="020F0502020204030204" pitchFamily="34" charset="0"/>
              <a:ea typeface="Open Sans"/>
              <a:cs typeface="Calibri" panose="020F0502020204030204" pitchFamily="34" charset="0"/>
              <a:sym typeface="Open Sans"/>
            </a:endParaRPr>
          </a:p>
        </p:txBody>
      </p:sp>
      <p:sp>
        <p:nvSpPr>
          <p:cNvPr id="14" name="Google Shape;2622;p57">
            <a:extLst>
              <a:ext uri="{FF2B5EF4-FFF2-40B4-BE49-F238E27FC236}">
                <a16:creationId xmlns:a16="http://schemas.microsoft.com/office/drawing/2014/main" id="{03F87D3B-E8B2-A3A0-D6D5-13ECCC942C27}"/>
              </a:ext>
            </a:extLst>
          </p:cNvPr>
          <p:cNvSpPr txBox="1"/>
          <p:nvPr/>
        </p:nvSpPr>
        <p:spPr>
          <a:xfrm>
            <a:off x="3593959" y="4170761"/>
            <a:ext cx="2075823" cy="471367"/>
          </a:xfrm>
          <a:prstGeom prst="rect">
            <a:avLst/>
          </a:prstGeom>
          <a:noFill/>
          <a:ln>
            <a:noFill/>
          </a:ln>
        </p:spPr>
        <p:txBody>
          <a:bodyPr spcFirstLastPara="1" wrap="square" lIns="91425" tIns="91425" rIns="91425" bIns="91425" anchor="ctr" anchorCtr="0">
            <a:noAutofit/>
          </a:bodyPr>
          <a:lstStyle/>
          <a:p>
            <a:pPr defTabSz="968624">
              <a:spcAft>
                <a:spcPts val="594"/>
              </a:spcAft>
            </a:pPr>
            <a:endParaRPr lang="he-IL" sz="1600" b="1" dirty="0">
              <a:latin typeface="Calibri" panose="020F0502020204030204" pitchFamily="34" charset="0"/>
              <a:ea typeface="Overpass Black"/>
              <a:cs typeface="Calibri" panose="020F0502020204030204" pitchFamily="34" charset="0"/>
              <a:sym typeface="Overpass Black"/>
            </a:endParaRPr>
          </a:p>
        </p:txBody>
      </p:sp>
      <p:sp>
        <p:nvSpPr>
          <p:cNvPr id="16" name="Google Shape;2625;p57">
            <a:extLst>
              <a:ext uri="{FF2B5EF4-FFF2-40B4-BE49-F238E27FC236}">
                <a16:creationId xmlns:a16="http://schemas.microsoft.com/office/drawing/2014/main" id="{4F3BFD63-92FF-4D0F-FE07-008A3B0BC96A}"/>
              </a:ext>
            </a:extLst>
          </p:cNvPr>
          <p:cNvSpPr txBox="1"/>
          <p:nvPr/>
        </p:nvSpPr>
        <p:spPr>
          <a:xfrm>
            <a:off x="6096000" y="5142495"/>
            <a:ext cx="2074628" cy="533633"/>
          </a:xfrm>
          <a:prstGeom prst="rect">
            <a:avLst/>
          </a:prstGeom>
          <a:noFill/>
          <a:ln>
            <a:noFill/>
          </a:ln>
        </p:spPr>
        <p:txBody>
          <a:bodyPr spcFirstLastPara="1" wrap="square" lIns="91425" tIns="91425" rIns="91425" bIns="91425" anchor="ctr" anchorCtr="0">
            <a:noAutofit/>
          </a:bodyPr>
          <a:lstStyle/>
          <a:p>
            <a:pPr marL="0" algn="ctr" defTabSz="968624" rtl="0" eaLnBrk="1" latinLnBrk="0" hangingPunct="1">
              <a:spcAft>
                <a:spcPts val="594"/>
              </a:spcAft>
            </a:pPr>
            <a:endParaRPr lang="he-IL" sz="1907" kern="1200" dirty="0">
              <a:latin typeface="Calibri" panose="020F0502020204030204" pitchFamily="34" charset="0"/>
              <a:ea typeface="Open Sans"/>
              <a:cs typeface="Calibri" panose="020F0502020204030204" pitchFamily="34" charset="0"/>
            </a:endParaRPr>
          </a:p>
        </p:txBody>
      </p:sp>
      <p:sp>
        <p:nvSpPr>
          <p:cNvPr id="23" name="Google Shape;2632;p57">
            <a:extLst>
              <a:ext uri="{FF2B5EF4-FFF2-40B4-BE49-F238E27FC236}">
                <a16:creationId xmlns:a16="http://schemas.microsoft.com/office/drawing/2014/main" id="{E431A429-F407-E8A3-BB0D-A70461E1A357}"/>
              </a:ext>
            </a:extLst>
          </p:cNvPr>
          <p:cNvSpPr txBox="1">
            <a:spLocks/>
          </p:cNvSpPr>
          <p:nvPr/>
        </p:nvSpPr>
        <p:spPr>
          <a:xfrm>
            <a:off x="2118335" y="804333"/>
            <a:ext cx="8251346" cy="621391"/>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68624">
              <a:spcBef>
                <a:spcPts val="0"/>
              </a:spcBef>
              <a:spcAft>
                <a:spcPts val="594"/>
              </a:spcAft>
            </a:pPr>
            <a:r>
              <a:rPr lang="he-IL" sz="5000" kern="1200" dirty="0">
                <a:solidFill>
                  <a:schemeClr val="tx1"/>
                </a:solidFill>
                <a:latin typeface="Calibri" panose="020F0502020204030204" pitchFamily="34" charset="0"/>
                <a:ea typeface="+mj-ea"/>
                <a:cs typeface="Calibri" panose="020F0502020204030204" pitchFamily="34" charset="0"/>
              </a:rPr>
              <a:t>שלבי פיתוח</a:t>
            </a:r>
            <a:endParaRPr lang="he-IL" sz="5000"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533654E3-1512-E66A-6F48-010F01ABEEB7}"/>
              </a:ext>
            </a:extLst>
          </p:cNvPr>
          <p:cNvSpPr txBox="1"/>
          <p:nvPr/>
        </p:nvSpPr>
        <p:spPr>
          <a:xfrm>
            <a:off x="10731436" y="1871265"/>
            <a:ext cx="747320" cy="615553"/>
          </a:xfrm>
          <a:prstGeom prst="rect">
            <a:avLst/>
          </a:prstGeom>
          <a:noFill/>
        </p:spPr>
        <p:txBody>
          <a:bodyPr wrap="none" rtlCol="0">
            <a:spAutoFit/>
          </a:bodyPr>
          <a:lstStyle/>
          <a:p>
            <a:r>
              <a:rPr lang="he-IL" sz="1600" dirty="0">
                <a:latin typeface="Calibri" panose="020F0502020204030204" pitchFamily="34" charset="0"/>
                <a:cs typeface="Calibri" panose="020F0502020204030204" pitchFamily="34" charset="0"/>
              </a:rPr>
              <a:t>התקנה</a:t>
            </a:r>
          </a:p>
          <a:p>
            <a:endParaRPr lang="en-IL" dirty="0"/>
          </a:p>
        </p:txBody>
      </p:sp>
      <p:sp>
        <p:nvSpPr>
          <p:cNvPr id="29" name="Oval 28">
            <a:extLst>
              <a:ext uri="{FF2B5EF4-FFF2-40B4-BE49-F238E27FC236}">
                <a16:creationId xmlns:a16="http://schemas.microsoft.com/office/drawing/2014/main" id="{5FEC40C7-4BFB-03F2-6CE9-EC4546DF335E}"/>
              </a:ext>
            </a:extLst>
          </p:cNvPr>
          <p:cNvSpPr/>
          <p:nvPr/>
        </p:nvSpPr>
        <p:spPr>
          <a:xfrm>
            <a:off x="10322936" y="2240597"/>
            <a:ext cx="1626500" cy="157675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1" eaLnBrk="1" latinLnBrk="0" hangingPunct="1"/>
            <a:r>
              <a:rPr lang="he-IL" sz="1400" dirty="0">
                <a:solidFill>
                  <a:schemeClr val="tx1"/>
                </a:solidFill>
              </a:rPr>
              <a:t>התקנת חיישן חכם על גבי המדפסות או התממשקות למדפסות בהתאם לדגם</a:t>
            </a:r>
            <a:endParaRPr lang="en-IL" sz="1400" dirty="0">
              <a:solidFill>
                <a:schemeClr val="tx1"/>
              </a:solidFill>
            </a:endParaRPr>
          </a:p>
        </p:txBody>
      </p:sp>
      <p:cxnSp>
        <p:nvCxnSpPr>
          <p:cNvPr id="31" name="Straight Arrow Connector 30">
            <a:extLst>
              <a:ext uri="{FF2B5EF4-FFF2-40B4-BE49-F238E27FC236}">
                <a16:creationId xmlns:a16="http://schemas.microsoft.com/office/drawing/2014/main" id="{A0BB0B0E-7E0F-B79F-15D3-9BA72B94A049}"/>
              </a:ext>
            </a:extLst>
          </p:cNvPr>
          <p:cNvCxnSpPr>
            <a:cxnSpLocks/>
          </p:cNvCxnSpPr>
          <p:nvPr/>
        </p:nvCxnSpPr>
        <p:spPr>
          <a:xfrm flipH="1">
            <a:off x="9453305" y="2958993"/>
            <a:ext cx="8696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95D7FC5A-76F6-6C82-482B-DF1127C147F3}"/>
              </a:ext>
            </a:extLst>
          </p:cNvPr>
          <p:cNvSpPr/>
          <p:nvPr/>
        </p:nvSpPr>
        <p:spPr>
          <a:xfrm>
            <a:off x="7805812" y="2240597"/>
            <a:ext cx="1626500" cy="157675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1" eaLnBrk="1" latinLnBrk="0" hangingPunct="1"/>
            <a:r>
              <a:rPr lang="he-IL" sz="1400" dirty="0">
                <a:solidFill>
                  <a:schemeClr val="tx1"/>
                </a:solidFill>
              </a:rPr>
              <a:t>פיתוח המוצר</a:t>
            </a:r>
            <a:endParaRPr lang="en-IL" sz="1400" dirty="0">
              <a:solidFill>
                <a:schemeClr val="tx1"/>
              </a:solidFill>
            </a:endParaRPr>
          </a:p>
        </p:txBody>
      </p:sp>
      <p:sp>
        <p:nvSpPr>
          <p:cNvPr id="35" name="TextBox 34">
            <a:extLst>
              <a:ext uri="{FF2B5EF4-FFF2-40B4-BE49-F238E27FC236}">
                <a16:creationId xmlns:a16="http://schemas.microsoft.com/office/drawing/2014/main" id="{661C2D67-BDAD-EEA7-A3A6-ACEA58407E7D}"/>
              </a:ext>
            </a:extLst>
          </p:cNvPr>
          <p:cNvSpPr txBox="1"/>
          <p:nvPr/>
        </p:nvSpPr>
        <p:spPr>
          <a:xfrm>
            <a:off x="7885776" y="1871265"/>
            <a:ext cx="1255472" cy="338554"/>
          </a:xfrm>
          <a:prstGeom prst="rect">
            <a:avLst/>
          </a:prstGeom>
          <a:noFill/>
        </p:spPr>
        <p:txBody>
          <a:bodyPr wrap="none" rtlCol="0">
            <a:spAutoFit/>
          </a:bodyPr>
          <a:lstStyle/>
          <a:p>
            <a:pPr marL="0" algn="r" defTabSz="457200" rtl="1" eaLnBrk="1" latinLnBrk="0" hangingPunct="1"/>
            <a:r>
              <a:rPr lang="he-IL" sz="1600" dirty="0">
                <a:latin typeface="Calibri" panose="020F0502020204030204" pitchFamily="34" charset="0"/>
                <a:cs typeface="Calibri" panose="020F0502020204030204" pitchFamily="34" charset="0"/>
              </a:rPr>
              <a:t>פיתוח התוכנה</a:t>
            </a:r>
            <a:endParaRPr lang="en-IL" sz="1600" dirty="0">
              <a:latin typeface="Calibri" panose="020F0502020204030204" pitchFamily="34" charset="0"/>
              <a:cs typeface="Calibri" panose="020F0502020204030204" pitchFamily="34" charset="0"/>
            </a:endParaRPr>
          </a:p>
        </p:txBody>
      </p:sp>
      <p:cxnSp>
        <p:nvCxnSpPr>
          <p:cNvPr id="36" name="Straight Arrow Connector 35">
            <a:extLst>
              <a:ext uri="{FF2B5EF4-FFF2-40B4-BE49-F238E27FC236}">
                <a16:creationId xmlns:a16="http://schemas.microsoft.com/office/drawing/2014/main" id="{3BFB8CB4-1603-3532-8FD3-8B73EEF55C0B}"/>
              </a:ext>
            </a:extLst>
          </p:cNvPr>
          <p:cNvCxnSpPr>
            <a:cxnSpLocks/>
          </p:cNvCxnSpPr>
          <p:nvPr/>
        </p:nvCxnSpPr>
        <p:spPr>
          <a:xfrm flipH="1">
            <a:off x="6936181" y="2940109"/>
            <a:ext cx="8696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4C2522A-97D9-39CF-43A4-CC813619D7BE}"/>
              </a:ext>
            </a:extLst>
          </p:cNvPr>
          <p:cNvSpPr/>
          <p:nvPr/>
        </p:nvSpPr>
        <p:spPr>
          <a:xfrm>
            <a:off x="5277178" y="2240596"/>
            <a:ext cx="1626500" cy="157675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1" eaLnBrk="1" latinLnBrk="0" hangingPunct="1"/>
            <a:r>
              <a:rPr lang="he-IL" sz="1400" dirty="0">
                <a:solidFill>
                  <a:schemeClr val="tx1"/>
                </a:solidFill>
              </a:rPr>
              <a:t>בדיקות אינטגרציה עם האפליקציה</a:t>
            </a:r>
            <a:endParaRPr lang="en-IL" sz="1400" dirty="0">
              <a:solidFill>
                <a:schemeClr val="tx1"/>
              </a:solidFill>
            </a:endParaRPr>
          </a:p>
        </p:txBody>
      </p:sp>
      <p:cxnSp>
        <p:nvCxnSpPr>
          <p:cNvPr id="38" name="Straight Arrow Connector 37">
            <a:extLst>
              <a:ext uri="{FF2B5EF4-FFF2-40B4-BE49-F238E27FC236}">
                <a16:creationId xmlns:a16="http://schemas.microsoft.com/office/drawing/2014/main" id="{B4AC65F6-BD85-4648-E231-023A91B2A03E}"/>
              </a:ext>
            </a:extLst>
          </p:cNvPr>
          <p:cNvCxnSpPr>
            <a:cxnSpLocks/>
          </p:cNvCxnSpPr>
          <p:nvPr/>
        </p:nvCxnSpPr>
        <p:spPr>
          <a:xfrm flipH="1">
            <a:off x="4386554" y="2940109"/>
            <a:ext cx="8696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AFFAE92-C543-CDC9-DFCD-2897B2810C42}"/>
              </a:ext>
            </a:extLst>
          </p:cNvPr>
          <p:cNvSpPr/>
          <p:nvPr/>
        </p:nvSpPr>
        <p:spPr>
          <a:xfrm>
            <a:off x="2724681" y="2209819"/>
            <a:ext cx="1626500" cy="157675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1" eaLnBrk="1" latinLnBrk="0" hangingPunct="1"/>
            <a:r>
              <a:rPr lang="en-IL" sz="1400" dirty="0">
                <a:solidFill>
                  <a:schemeClr val="tx1"/>
                </a:solidFill>
              </a:rPr>
              <a:t>ר</a:t>
            </a:r>
            <a:r>
              <a:rPr lang="he-IL" sz="1400" dirty="0" err="1">
                <a:solidFill>
                  <a:schemeClr val="tx1"/>
                </a:solidFill>
              </a:rPr>
              <a:t>כישת</a:t>
            </a:r>
            <a:r>
              <a:rPr lang="he-IL" sz="1400" dirty="0">
                <a:solidFill>
                  <a:schemeClr val="tx1"/>
                </a:solidFill>
              </a:rPr>
              <a:t> תוכנית </a:t>
            </a:r>
            <a:r>
              <a:rPr lang="en-US" sz="1400" dirty="0">
                <a:solidFill>
                  <a:schemeClr val="tx1"/>
                </a:solidFill>
              </a:rPr>
              <a:t>MQTT </a:t>
            </a:r>
            <a:r>
              <a:rPr lang="he-IL" sz="1400" dirty="0">
                <a:solidFill>
                  <a:schemeClr val="tx1"/>
                </a:solidFill>
              </a:rPr>
              <a:t> בהתאם לצרכים והגדרת פרמטרים</a:t>
            </a:r>
            <a:endParaRPr lang="en-IL" sz="1400" dirty="0">
              <a:solidFill>
                <a:schemeClr val="tx1"/>
              </a:solidFill>
            </a:endParaRPr>
          </a:p>
        </p:txBody>
      </p:sp>
      <p:sp>
        <p:nvSpPr>
          <p:cNvPr id="40" name="TextBox 39">
            <a:extLst>
              <a:ext uri="{FF2B5EF4-FFF2-40B4-BE49-F238E27FC236}">
                <a16:creationId xmlns:a16="http://schemas.microsoft.com/office/drawing/2014/main" id="{7902005A-3B6F-305B-CEDA-369297A01A6B}"/>
              </a:ext>
            </a:extLst>
          </p:cNvPr>
          <p:cNvSpPr txBox="1"/>
          <p:nvPr/>
        </p:nvSpPr>
        <p:spPr>
          <a:xfrm>
            <a:off x="2887501" y="1871265"/>
            <a:ext cx="1219949" cy="338554"/>
          </a:xfrm>
          <a:prstGeom prst="rect">
            <a:avLst/>
          </a:prstGeom>
          <a:noFill/>
        </p:spPr>
        <p:txBody>
          <a:bodyPr wrap="none" rtlCol="0">
            <a:spAutoFit/>
          </a:bodyPr>
          <a:lstStyle/>
          <a:p>
            <a:pPr marL="0" algn="r" defTabSz="457200" rtl="1" eaLnBrk="1" latinLnBrk="0" hangingPunct="1"/>
            <a:r>
              <a:rPr lang="he-IL" sz="1600" dirty="0" err="1">
                <a:latin typeface="Calibri" panose="020F0502020204030204" pitchFamily="34" charset="0"/>
                <a:cs typeface="Calibri" panose="020F0502020204030204" pitchFamily="34" charset="0"/>
              </a:rPr>
              <a:t>C</a:t>
            </a:r>
            <a:r>
              <a:rPr lang="en-US" sz="1600" dirty="0">
                <a:latin typeface="Calibri" panose="020F0502020204030204" pitchFamily="34" charset="0"/>
                <a:cs typeface="Calibri" panose="020F0502020204030204" pitchFamily="34" charset="0"/>
              </a:rPr>
              <a:t>loud MQTT</a:t>
            </a:r>
            <a:endParaRPr lang="en-IL" sz="1600" dirty="0">
              <a:latin typeface="Calibri" panose="020F0502020204030204" pitchFamily="34" charset="0"/>
              <a:cs typeface="Calibri" panose="020F0502020204030204" pitchFamily="34" charset="0"/>
            </a:endParaRPr>
          </a:p>
        </p:txBody>
      </p:sp>
      <p:cxnSp>
        <p:nvCxnSpPr>
          <p:cNvPr id="41" name="Straight Arrow Connector 40">
            <a:extLst>
              <a:ext uri="{FF2B5EF4-FFF2-40B4-BE49-F238E27FC236}">
                <a16:creationId xmlns:a16="http://schemas.microsoft.com/office/drawing/2014/main" id="{44763BEF-C8B5-F299-18F6-8D49122A81C6}"/>
              </a:ext>
            </a:extLst>
          </p:cNvPr>
          <p:cNvCxnSpPr>
            <a:cxnSpLocks/>
          </p:cNvCxnSpPr>
          <p:nvPr/>
        </p:nvCxnSpPr>
        <p:spPr>
          <a:xfrm flipH="1">
            <a:off x="1798160" y="2880666"/>
            <a:ext cx="8696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DEE98C4B-B33F-7371-B972-DEFFF2AE41C8}"/>
              </a:ext>
            </a:extLst>
          </p:cNvPr>
          <p:cNvSpPr/>
          <p:nvPr/>
        </p:nvSpPr>
        <p:spPr>
          <a:xfrm>
            <a:off x="143215" y="2101148"/>
            <a:ext cx="1626500" cy="157675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1" eaLnBrk="1" latinLnBrk="0" hangingPunct="1"/>
            <a:r>
              <a:rPr lang="he-IL" sz="1400" dirty="0">
                <a:solidFill>
                  <a:schemeClr val="tx1"/>
                </a:solidFill>
              </a:rPr>
              <a:t>בדיקות יחידה</a:t>
            </a:r>
            <a:endParaRPr lang="en-IL" sz="1400" dirty="0">
              <a:solidFill>
                <a:schemeClr val="tx1"/>
              </a:solidFill>
            </a:endParaRPr>
          </a:p>
        </p:txBody>
      </p:sp>
    </p:spTree>
    <p:extLst>
      <p:ext uri="{BB962C8B-B14F-4D97-AF65-F5344CB8AC3E}">
        <p14:creationId xmlns:p14="http://schemas.microsoft.com/office/powerpoint/2010/main" val="2194761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DFBE9-CE78-9717-D268-5A766AFEAB31}"/>
              </a:ext>
            </a:extLst>
          </p:cNvPr>
          <p:cNvSpPr>
            <a:spLocks noGrp="1"/>
          </p:cNvSpPr>
          <p:nvPr>
            <p:ph type="title"/>
          </p:nvPr>
        </p:nvSpPr>
        <p:spPr>
          <a:xfrm>
            <a:off x="8740031" y="1314450"/>
            <a:ext cx="2844002" cy="3680244"/>
          </a:xfrm>
        </p:spPr>
        <p:txBody>
          <a:bodyPr vert="horz" lIns="91440" tIns="45720" rIns="91440" bIns="45720" rtlCol="0">
            <a:normAutofit/>
          </a:bodyPr>
          <a:lstStyle/>
          <a:p>
            <a:r>
              <a:rPr lang="en-US" sz="5000" dirty="0"/>
              <a:t>מימוש ופיתוח </a:t>
            </a:r>
          </a:p>
        </p:txBody>
      </p:sp>
      <p:pic>
        <p:nvPicPr>
          <p:cNvPr id="15" name="Picture 14" descr="A screenshot of a computer&#10;&#10;Description automatically generated">
            <a:extLst>
              <a:ext uri="{FF2B5EF4-FFF2-40B4-BE49-F238E27FC236}">
                <a16:creationId xmlns:a16="http://schemas.microsoft.com/office/drawing/2014/main" id="{0AE98D87-56A6-211A-4D3F-EC1D4C7DDCCA}"/>
              </a:ext>
            </a:extLst>
          </p:cNvPr>
          <p:cNvPicPr>
            <a:picLocks noChangeAspect="1"/>
          </p:cNvPicPr>
          <p:nvPr/>
        </p:nvPicPr>
        <p:blipFill rotWithShape="1">
          <a:blip r:embed="rId2"/>
          <a:srcRect l="31520" t="29082" r="54992" b="27898"/>
          <a:stretch/>
        </p:blipFill>
        <p:spPr>
          <a:xfrm>
            <a:off x="5857232" y="1646881"/>
            <a:ext cx="1363564" cy="281602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56B2E28-A302-9901-8731-D1C821C89D29}"/>
              </a:ext>
            </a:extLst>
          </p:cNvPr>
          <p:cNvPicPr>
            <a:picLocks noChangeAspect="1"/>
          </p:cNvPicPr>
          <p:nvPr/>
        </p:nvPicPr>
        <p:blipFill rotWithShape="1">
          <a:blip r:embed="rId3"/>
          <a:srcRect l="31698" t="27639" r="55365" b="29182"/>
          <a:stretch/>
        </p:blipFill>
        <p:spPr>
          <a:xfrm>
            <a:off x="976765" y="1664383"/>
            <a:ext cx="1294949" cy="2798525"/>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6EC4BEAD-F047-3F07-DDFA-A9A1354D65DF}"/>
              </a:ext>
            </a:extLst>
          </p:cNvPr>
          <p:cNvPicPr>
            <a:picLocks noChangeAspect="1"/>
          </p:cNvPicPr>
          <p:nvPr/>
        </p:nvPicPr>
        <p:blipFill rotWithShape="1">
          <a:blip r:embed="rId4"/>
          <a:srcRect l="31443" t="26993" r="55069" b="29987"/>
          <a:stretch/>
        </p:blipFill>
        <p:spPr>
          <a:xfrm>
            <a:off x="3403875" y="1664383"/>
            <a:ext cx="1363565" cy="2816029"/>
          </a:xfrm>
          <a:prstGeom prst="rect">
            <a:avLst/>
          </a:prstGeom>
        </p:spPr>
      </p:pic>
      <p:sp>
        <p:nvSpPr>
          <p:cNvPr id="19" name="Right Arrow 18">
            <a:extLst>
              <a:ext uri="{FF2B5EF4-FFF2-40B4-BE49-F238E27FC236}">
                <a16:creationId xmlns:a16="http://schemas.microsoft.com/office/drawing/2014/main" id="{C0240ACC-76F8-583E-291F-EBC0534D40B2}"/>
              </a:ext>
            </a:extLst>
          </p:cNvPr>
          <p:cNvSpPr/>
          <p:nvPr/>
        </p:nvSpPr>
        <p:spPr>
          <a:xfrm>
            <a:off x="2450575" y="3259570"/>
            <a:ext cx="909129" cy="23845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L" dirty="0"/>
          </a:p>
        </p:txBody>
      </p:sp>
      <p:sp>
        <p:nvSpPr>
          <p:cNvPr id="21" name="Right Arrow 20">
            <a:extLst>
              <a:ext uri="{FF2B5EF4-FFF2-40B4-BE49-F238E27FC236}">
                <a16:creationId xmlns:a16="http://schemas.microsoft.com/office/drawing/2014/main" id="{CD790F42-B193-9ED7-72DC-36696ED073F9}"/>
              </a:ext>
            </a:extLst>
          </p:cNvPr>
          <p:cNvSpPr/>
          <p:nvPr/>
        </p:nvSpPr>
        <p:spPr>
          <a:xfrm>
            <a:off x="4855610" y="3259570"/>
            <a:ext cx="909129" cy="23845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L" dirty="0"/>
          </a:p>
        </p:txBody>
      </p:sp>
      <p:sp>
        <p:nvSpPr>
          <p:cNvPr id="3" name="TextBox 2">
            <a:extLst>
              <a:ext uri="{FF2B5EF4-FFF2-40B4-BE49-F238E27FC236}">
                <a16:creationId xmlns:a16="http://schemas.microsoft.com/office/drawing/2014/main" id="{AAFEE467-2182-D0D8-5B6E-AE7D9094AAB9}"/>
              </a:ext>
            </a:extLst>
          </p:cNvPr>
          <p:cNvSpPr txBox="1"/>
          <p:nvPr/>
        </p:nvSpPr>
        <p:spPr>
          <a:xfrm>
            <a:off x="538483" y="4517640"/>
            <a:ext cx="1912092" cy="954107"/>
          </a:xfrm>
          <a:prstGeom prst="rect">
            <a:avLst/>
          </a:prstGeom>
          <a:noFill/>
        </p:spPr>
        <p:txBody>
          <a:bodyPr wrap="square" rtlCol="0">
            <a:spAutoFit/>
          </a:bodyPr>
          <a:lstStyle/>
          <a:p>
            <a:pPr algn="r"/>
            <a:r>
              <a:rPr lang="he-IL" sz="1400" dirty="0"/>
              <a:t>על המשתמש להתחבר למערכת (משתמש יהיה בעל עסק/חברה/אדם פרטי)</a:t>
            </a:r>
            <a:endParaRPr lang="en-IL" sz="1400" dirty="0"/>
          </a:p>
        </p:txBody>
      </p:sp>
      <p:sp>
        <p:nvSpPr>
          <p:cNvPr id="4" name="TextBox 3">
            <a:extLst>
              <a:ext uri="{FF2B5EF4-FFF2-40B4-BE49-F238E27FC236}">
                <a16:creationId xmlns:a16="http://schemas.microsoft.com/office/drawing/2014/main" id="{316536CF-7E19-9F0C-3897-7028B15ADBA5}"/>
              </a:ext>
            </a:extLst>
          </p:cNvPr>
          <p:cNvSpPr txBox="1"/>
          <p:nvPr/>
        </p:nvSpPr>
        <p:spPr>
          <a:xfrm>
            <a:off x="3133905" y="4517640"/>
            <a:ext cx="1722094" cy="1169551"/>
          </a:xfrm>
          <a:prstGeom prst="rect">
            <a:avLst/>
          </a:prstGeom>
          <a:noFill/>
        </p:spPr>
        <p:txBody>
          <a:bodyPr wrap="square" rtlCol="0">
            <a:spAutoFit/>
          </a:bodyPr>
          <a:lstStyle/>
          <a:p>
            <a:pPr marL="0" algn="r" defTabSz="457200" rtl="1" eaLnBrk="1" latinLnBrk="0" hangingPunct="1"/>
            <a:r>
              <a:rPr lang="he-IL" sz="1400" dirty="0"/>
              <a:t>לאחר ההתחברות השתמש יוכל </a:t>
            </a:r>
          </a:p>
          <a:p>
            <a:pPr marL="0" algn="r" defTabSz="457200" rtl="1" eaLnBrk="1" latinLnBrk="0" hangingPunct="1"/>
            <a:r>
              <a:rPr lang="he-IL" sz="1400" dirty="0"/>
              <a:t>לראות את כמות הדיו שנשארה וכמה דפים ניתן עוד להדפיס</a:t>
            </a:r>
          </a:p>
        </p:txBody>
      </p:sp>
      <p:sp>
        <p:nvSpPr>
          <p:cNvPr id="5" name="TextBox 4">
            <a:extLst>
              <a:ext uri="{FF2B5EF4-FFF2-40B4-BE49-F238E27FC236}">
                <a16:creationId xmlns:a16="http://schemas.microsoft.com/office/drawing/2014/main" id="{2440DB58-9F4A-03A5-6EC4-5A00B8B6FB95}"/>
              </a:ext>
            </a:extLst>
          </p:cNvPr>
          <p:cNvSpPr txBox="1"/>
          <p:nvPr/>
        </p:nvSpPr>
        <p:spPr>
          <a:xfrm>
            <a:off x="5526640" y="4517640"/>
            <a:ext cx="1793052" cy="743474"/>
          </a:xfrm>
          <a:prstGeom prst="rect">
            <a:avLst/>
          </a:prstGeom>
          <a:noFill/>
        </p:spPr>
        <p:txBody>
          <a:bodyPr wrap="square" rtlCol="0">
            <a:spAutoFit/>
          </a:bodyPr>
          <a:lstStyle/>
          <a:p>
            <a:pPr marL="0" algn="r" defTabSz="457200" rtl="1" eaLnBrk="1" latinLnBrk="0" hangingPunct="1"/>
            <a:r>
              <a:rPr lang="he-IL" sz="1400" dirty="0"/>
              <a:t>כאשר כמו הדיו נמוכה המשתמש יקבל התראה על כך </a:t>
            </a:r>
            <a:endParaRPr lang="en-IL" sz="1400" dirty="0"/>
          </a:p>
        </p:txBody>
      </p:sp>
    </p:spTree>
    <p:extLst>
      <p:ext uri="{BB962C8B-B14F-4D97-AF65-F5344CB8AC3E}">
        <p14:creationId xmlns:p14="http://schemas.microsoft.com/office/powerpoint/2010/main" val="3626587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DF931-7E7D-6D3F-DD5B-336FE3D611BF}"/>
              </a:ext>
            </a:extLst>
          </p:cNvPr>
          <p:cNvSpPr>
            <a:spLocks noGrp="1"/>
          </p:cNvSpPr>
          <p:nvPr>
            <p:ph type="title"/>
          </p:nvPr>
        </p:nvSpPr>
        <p:spPr/>
        <p:txBody>
          <a:bodyPr>
            <a:normAutofit/>
          </a:bodyPr>
          <a:lstStyle/>
          <a:p>
            <a:r>
              <a:rPr lang="he-IL" sz="5000" dirty="0">
                <a:latin typeface="Calibri" panose="020F0502020204030204" pitchFamily="34" charset="0"/>
                <a:cs typeface="Calibri" panose="020F0502020204030204" pitchFamily="34" charset="0"/>
              </a:rPr>
              <a:t>סיכום</a:t>
            </a:r>
            <a:endParaRPr lang="en-IL" sz="50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484F7A4-8EB8-BD25-9E50-77A30B99FEB1}"/>
              </a:ext>
            </a:extLst>
          </p:cNvPr>
          <p:cNvSpPr>
            <a:spLocks noGrp="1"/>
          </p:cNvSpPr>
          <p:nvPr>
            <p:ph idx="1"/>
          </p:nvPr>
        </p:nvSpPr>
        <p:spPr/>
        <p:txBody>
          <a:bodyPr>
            <a:noAutofit/>
          </a:bodyPr>
          <a:lstStyle/>
          <a:p>
            <a:pPr marL="0" indent="0" algn="r">
              <a:buNone/>
            </a:pPr>
            <a:r>
              <a:rPr lang="he-IL" sz="1800" dirty="0">
                <a:latin typeface="Calibri" panose="020F0502020204030204" pitchFamily="34" charset="0"/>
                <a:cs typeface="Calibri" panose="020F0502020204030204" pitchFamily="34" charset="0"/>
              </a:rPr>
              <a:t>לסיכום, בחרנו לפתח מערכת זו כי היא מספקת צורך נפוץ בחיי היום יום שלנו שהוא הדפסה של דפים ומסמכים. מערכת זו מאפשרת לכלל האנשים להיות בבקרה מלאה על כמות הדיו במדפסת ובכך לא להגיע למצב בו יש צורך בהדפסה או שנגמר הדיו, וכן למנוע בזבוז של כסף וזיהום סביבתי שנגרמים על ידי החלפת דיו לפני הזמן מחשש שייגמר. </a:t>
            </a:r>
          </a:p>
          <a:p>
            <a:pPr marL="0" indent="0" algn="r" rtl="1">
              <a:buNone/>
            </a:pPr>
            <a:r>
              <a:rPr lang="he-IL" sz="1800" dirty="0">
                <a:latin typeface="Calibri" panose="020F0502020204030204" pitchFamily="34" charset="0"/>
                <a:cs typeface="Calibri" panose="020F0502020204030204" pitchFamily="34" charset="0"/>
              </a:rPr>
              <a:t>מימוש המערכת כרוך בהעברת נתונים בין מכשירים שונים (מכשיר הטלפון והמדפסת) שצריכים לתקשר זה עם זה, ה- </a:t>
            </a:r>
            <a:r>
              <a:rPr lang="en-US" sz="1800" dirty="0">
                <a:latin typeface="Calibri" panose="020F0502020204030204" pitchFamily="34" charset="0"/>
                <a:cs typeface="Calibri" panose="020F0502020204030204" pitchFamily="34" charset="0"/>
              </a:rPr>
              <a:t>cloud </a:t>
            </a:r>
            <a:r>
              <a:rPr lang="en-US" sz="1800" dirty="0" err="1">
                <a:latin typeface="Calibri" panose="020F0502020204030204" pitchFamily="34" charset="0"/>
                <a:cs typeface="Calibri" panose="020F0502020204030204" pitchFamily="34" charset="0"/>
              </a:rPr>
              <a:t>mqtt</a:t>
            </a:r>
            <a:r>
              <a:rPr lang="en-US" sz="1800" dirty="0">
                <a:latin typeface="Calibri" panose="020F0502020204030204" pitchFamily="34" charset="0"/>
                <a:cs typeface="Calibri" panose="020F0502020204030204" pitchFamily="34" charset="0"/>
              </a:rPr>
              <a:t> </a:t>
            </a:r>
            <a:r>
              <a:rPr lang="he-IL" sz="1800" dirty="0">
                <a:latin typeface="Calibri" panose="020F0502020204030204" pitchFamily="34" charset="0"/>
                <a:cs typeface="Calibri" panose="020F0502020204030204" pitchFamily="34" charset="0"/>
              </a:rPr>
              <a:t> מאפשר להעביר את הנתונים הללו בצורה הטובה ביותר המבטיחה לנו אבטחת נתונים והעברת הודעות בטוחה בזמן אמת.</a:t>
            </a:r>
          </a:p>
          <a:p>
            <a:pPr marL="0" indent="0" algn="r" rtl="1">
              <a:buNone/>
            </a:pPr>
            <a:r>
              <a:rPr lang="he-IL" sz="1800" dirty="0">
                <a:solidFill>
                  <a:schemeClr val="tx1"/>
                </a:solidFill>
                <a:latin typeface="Calibri" panose="020F0502020204030204" pitchFamily="34" charset="0"/>
                <a:cs typeface="Calibri" panose="020F0502020204030204" pitchFamily="34" charset="0"/>
              </a:rPr>
              <a:t>בנוסף לכך, ניתנת היכולת לשמור את הנתונים, להעבירם לאפליקציה ולעדכן אותם.</a:t>
            </a:r>
          </a:p>
          <a:p>
            <a:pPr marL="0" indent="0" algn="r" rtl="1">
              <a:buNone/>
            </a:pPr>
            <a:r>
              <a:rPr lang="he-IL" sz="1800" dirty="0">
                <a:solidFill>
                  <a:schemeClr val="tx1"/>
                </a:solidFill>
                <a:latin typeface="Calibri" panose="020F0502020204030204" pitchFamily="34" charset="0"/>
                <a:cs typeface="Calibri" panose="020F0502020204030204" pitchFamily="34" charset="0"/>
              </a:rPr>
              <a:t>כל אדם פר</a:t>
            </a:r>
            <a:r>
              <a:rPr lang="he-IL" sz="1800" dirty="0">
                <a:latin typeface="Calibri" panose="020F0502020204030204" pitchFamily="34" charset="0"/>
                <a:cs typeface="Calibri" panose="020F0502020204030204" pitchFamily="34" charset="0"/>
              </a:rPr>
              <a:t>טי/עסק שמחזיק מדפסת וישתמש באפליקציה זו יצמצם את הוצאותיו הכלכליות, ישפר את ההתנהלות שלו בהדפסות בכך שלעולם לא </a:t>
            </a:r>
            <a:r>
              <a:rPr lang="he-IL" sz="1800" dirty="0" err="1">
                <a:latin typeface="Calibri" panose="020F0502020204030204" pitchFamily="34" charset="0"/>
                <a:cs typeface="Calibri" panose="020F0502020204030204" pitchFamily="34" charset="0"/>
              </a:rPr>
              <a:t>ישאר</a:t>
            </a:r>
            <a:r>
              <a:rPr lang="he-IL" sz="1800" dirty="0">
                <a:latin typeface="Calibri" panose="020F0502020204030204" pitchFamily="34" charset="0"/>
                <a:cs typeface="Calibri" panose="020F0502020204030204" pitchFamily="34" charset="0"/>
              </a:rPr>
              <a:t> ללא דיו וכן יצמצם את הזיהום הסביבתי.</a:t>
            </a:r>
            <a:endParaRPr lang="he-IL" sz="1800" dirty="0">
              <a:solidFill>
                <a:schemeClr val="tx1"/>
              </a:solidFill>
              <a:latin typeface="Calibri" panose="020F0502020204030204" pitchFamily="34" charset="0"/>
              <a:cs typeface="Calibri" panose="020F0502020204030204" pitchFamily="34" charset="0"/>
            </a:endParaRPr>
          </a:p>
          <a:p>
            <a:pPr algn="r"/>
            <a:endParaRPr lang="he-IL" sz="1800" dirty="0">
              <a:solidFill>
                <a:schemeClr val="tx1"/>
              </a:solidFill>
              <a:latin typeface="Calibri" panose="020F0502020204030204" pitchFamily="34" charset="0"/>
              <a:cs typeface="Calibri" panose="020F0502020204030204" pitchFamily="34" charset="0"/>
            </a:endParaRPr>
          </a:p>
          <a:p>
            <a:pPr marL="0" indent="0" algn="r" defTabSz="914400" rtl="1" eaLnBrk="1" latinLnBrk="0" hangingPunct="1">
              <a:lnSpc>
                <a:spcPct val="120000"/>
              </a:lnSpc>
              <a:spcBef>
                <a:spcPts val="1000"/>
              </a:spcBef>
              <a:buClr>
                <a:schemeClr val="tx1"/>
              </a:buClr>
              <a:buNone/>
            </a:pPr>
            <a:endParaRPr lang="en-IL"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1964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BFD31-8BAC-5386-0651-14A0A3AF22C9}"/>
              </a:ext>
            </a:extLst>
          </p:cNvPr>
          <p:cNvSpPr>
            <a:spLocks noGrp="1"/>
          </p:cNvSpPr>
          <p:nvPr>
            <p:ph type="title"/>
          </p:nvPr>
        </p:nvSpPr>
        <p:spPr/>
        <p:txBody>
          <a:bodyPr>
            <a:normAutofit/>
          </a:bodyPr>
          <a:lstStyle/>
          <a:p>
            <a:r>
              <a:rPr lang="he-IL" sz="5000" dirty="0">
                <a:latin typeface="Calibri" panose="020F0502020204030204" pitchFamily="34" charset="0"/>
                <a:cs typeface="Calibri" panose="020F0502020204030204" pitchFamily="34" charset="0"/>
              </a:rPr>
              <a:t>מקורות מידע</a:t>
            </a:r>
            <a:endParaRPr lang="en-IL" sz="50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186DB59-6D57-3712-5C36-5CF572D38E29}"/>
              </a:ext>
            </a:extLst>
          </p:cNvPr>
          <p:cNvSpPr>
            <a:spLocks noGrp="1"/>
          </p:cNvSpPr>
          <p:nvPr>
            <p:ph idx="1"/>
          </p:nvPr>
        </p:nvSpPr>
        <p:spPr/>
        <p:txBody>
          <a:bodyPr/>
          <a:lstStyle/>
          <a:p>
            <a:pPr marL="0" indent="0" rtl="1">
              <a:buNone/>
            </a:pPr>
            <a:r>
              <a:rPr lang="en-US" sz="2000" dirty="0">
                <a:solidFill>
                  <a:schemeClr val="accent1">
                    <a:lumMod val="50000"/>
                  </a:schemeClr>
                </a:solidFill>
                <a:hlinkClick r:id="rId2">
                  <a:extLst>
                    <a:ext uri="{A12FA001-AC4F-418D-AE19-62706E023703}">
                      <ahyp:hlinkClr xmlns:ahyp="http://schemas.microsoft.com/office/drawing/2018/hyperlinkcolor" val="tx"/>
                    </a:ext>
                  </a:extLst>
                </a:hlinkClick>
              </a:rPr>
              <a:t>http://www.hivemq.com/demos/websocket-client</a:t>
            </a:r>
            <a:br>
              <a:rPr lang="en-US" sz="2000" dirty="0">
                <a:solidFill>
                  <a:schemeClr val="accent1">
                    <a:lumMod val="50000"/>
                  </a:schemeClr>
                </a:solidFill>
              </a:rPr>
            </a:br>
            <a:br>
              <a:rPr lang="en-US" sz="2000" dirty="0">
                <a:solidFill>
                  <a:schemeClr val="accent1">
                    <a:lumMod val="50000"/>
                  </a:schemeClr>
                </a:solidFill>
              </a:rPr>
            </a:br>
            <a:r>
              <a:rPr lang="en-US" sz="2000" dirty="0">
                <a:solidFill>
                  <a:schemeClr val="accent1">
                    <a:lumMod val="50000"/>
                  </a:schemeClr>
                </a:solidFill>
                <a:hlinkClick r:id="rId3">
                  <a:extLst>
                    <a:ext uri="{A12FA001-AC4F-418D-AE19-62706E023703}">
                      <ahyp:hlinkClr xmlns:ahyp="http://schemas.microsoft.com/office/drawing/2018/hyperlinkcolor" val="tx"/>
                    </a:ext>
                  </a:extLst>
                </a:hlinkClick>
              </a:rPr>
              <a:t>https://github.com/yuryyu/SmartHome.git</a:t>
            </a:r>
            <a:endParaRPr lang="en-US" sz="2000" dirty="0">
              <a:solidFill>
                <a:schemeClr val="accent1">
                  <a:lumMod val="50000"/>
                </a:schemeClr>
              </a:solidFill>
            </a:endParaRPr>
          </a:p>
          <a:p>
            <a:pPr marL="0" indent="0" algn="r" defTabSz="914400" rtl="1" eaLnBrk="1" latinLnBrk="0" hangingPunct="1">
              <a:lnSpc>
                <a:spcPct val="120000"/>
              </a:lnSpc>
              <a:spcBef>
                <a:spcPts val="1000"/>
              </a:spcBef>
              <a:buClr>
                <a:schemeClr val="tx1"/>
              </a:buClr>
              <a:buNone/>
            </a:pPr>
            <a:endParaRPr lang="en-IL" dirty="0"/>
          </a:p>
        </p:txBody>
      </p:sp>
    </p:spTree>
    <p:extLst>
      <p:ext uri="{BB962C8B-B14F-4D97-AF65-F5344CB8AC3E}">
        <p14:creationId xmlns:p14="http://schemas.microsoft.com/office/powerpoint/2010/main" val="3035826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5" name="Picture 4" descr="רכיבים אלקטרוניים על רקע לבן">
            <a:extLst>
              <a:ext uri="{FF2B5EF4-FFF2-40B4-BE49-F238E27FC236}">
                <a16:creationId xmlns:a16="http://schemas.microsoft.com/office/drawing/2014/main" id="{D919F777-469D-F702-8126-AB76E5193B68}"/>
              </a:ext>
            </a:extLst>
          </p:cNvPr>
          <p:cNvPicPr>
            <a:picLocks noChangeAspect="1"/>
          </p:cNvPicPr>
          <p:nvPr/>
        </p:nvPicPr>
        <p:blipFill rotWithShape="1">
          <a:blip r:embed="rId2"/>
          <a:srcRect l="60827" r="-1" b="-1"/>
          <a:stretch/>
        </p:blipFill>
        <p:spPr>
          <a:xfrm>
            <a:off x="20" y="10"/>
            <a:ext cx="4024741" cy="6857990"/>
          </a:xfrm>
          <a:prstGeom prst="rect">
            <a:avLst/>
          </a:prstGeom>
        </p:spPr>
      </p:pic>
      <p:sp>
        <p:nvSpPr>
          <p:cNvPr id="2" name="Title 1">
            <a:extLst>
              <a:ext uri="{FF2B5EF4-FFF2-40B4-BE49-F238E27FC236}">
                <a16:creationId xmlns:a16="http://schemas.microsoft.com/office/drawing/2014/main" id="{748F21A0-894F-D8D0-737C-F187C170CDCC}"/>
              </a:ext>
            </a:extLst>
          </p:cNvPr>
          <p:cNvSpPr>
            <a:spLocks noGrp="1"/>
          </p:cNvSpPr>
          <p:nvPr>
            <p:ph type="title"/>
          </p:nvPr>
        </p:nvSpPr>
        <p:spPr>
          <a:xfrm>
            <a:off x="4465050" y="618517"/>
            <a:ext cx="6672886" cy="1596177"/>
          </a:xfrm>
        </p:spPr>
        <p:txBody>
          <a:bodyPr>
            <a:normAutofit/>
          </a:bodyPr>
          <a:lstStyle/>
          <a:p>
            <a:pPr defTabSz="914400" rtl="1" eaLnBrk="1" latinLnBrk="0" hangingPunct="1">
              <a:spcBef>
                <a:spcPct val="0"/>
              </a:spcBef>
              <a:buNone/>
            </a:pPr>
            <a:r>
              <a:rPr lang="he-IL" sz="5000" dirty="0">
                <a:latin typeface="Calibri" panose="020F0502020204030204" pitchFamily="34" charset="0"/>
                <a:cs typeface="Calibri" panose="020F0502020204030204" pitchFamily="34" charset="0"/>
              </a:rPr>
              <a:t>הגדרת הבעיה והרעיון  </a:t>
            </a:r>
            <a:endParaRPr lang="en-IL" sz="50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4FDAFD2-E57C-FBD4-F098-774FB77DD262}"/>
              </a:ext>
            </a:extLst>
          </p:cNvPr>
          <p:cNvSpPr>
            <a:spLocks noGrp="1"/>
          </p:cNvSpPr>
          <p:nvPr>
            <p:ph idx="1"/>
          </p:nvPr>
        </p:nvSpPr>
        <p:spPr>
          <a:xfrm>
            <a:off x="4465048" y="2367092"/>
            <a:ext cx="6672887" cy="3424107"/>
          </a:xfrm>
        </p:spPr>
        <p:txBody>
          <a:bodyPr>
            <a:normAutofit lnSpcReduction="10000"/>
          </a:bodyPr>
          <a:lstStyle/>
          <a:p>
            <a:pPr marL="0" indent="0" algn="r" defTabSz="914400" rtl="1" eaLnBrk="1" latinLnBrk="0" hangingPunct="1">
              <a:lnSpc>
                <a:spcPct val="110000"/>
              </a:lnSpc>
              <a:spcBef>
                <a:spcPts val="1000"/>
              </a:spcBef>
              <a:buNone/>
            </a:pPr>
            <a:r>
              <a:rPr lang="he-IL" sz="1700" dirty="0">
                <a:latin typeface="Calibri" panose="020F0502020204030204" pitchFamily="34" charset="0"/>
                <a:cs typeface="Calibri" panose="020F0502020204030204" pitchFamily="34" charset="0"/>
              </a:rPr>
              <a:t>כיום, ישנן מדפסות בכל בית, חברה או מוסד והשימוש במדפסות הינו נפוץ מה שמצריך החלפה של דיו.</a:t>
            </a:r>
          </a:p>
          <a:p>
            <a:pPr marL="0" indent="0" algn="r" defTabSz="914400" rtl="1" eaLnBrk="1" latinLnBrk="0" hangingPunct="1">
              <a:lnSpc>
                <a:spcPct val="110000"/>
              </a:lnSpc>
              <a:spcBef>
                <a:spcPts val="1000"/>
              </a:spcBef>
              <a:buNone/>
            </a:pPr>
            <a:r>
              <a:rPr lang="he-IL" sz="1700" dirty="0">
                <a:latin typeface="Calibri" panose="020F0502020204030204" pitchFamily="34" charset="0"/>
                <a:cs typeface="Calibri" panose="020F0502020204030204" pitchFamily="34" charset="0"/>
              </a:rPr>
              <a:t>לא מעט פעמים אנו מנסים להדפיס ומגלים כי הדיו במדפסת נגמר ואין לנו זמן ללכת לקנות, או כאשר ישנו חשש שהדיו יגמר אנו מחליפים אותו לפני הזמן ובכך מזהמים יותר את הסביבה ומבזבזים יותר כסף.</a:t>
            </a:r>
          </a:p>
          <a:p>
            <a:pPr marL="0" indent="0" algn="r" defTabSz="914400" rtl="1" eaLnBrk="1" latinLnBrk="0" hangingPunct="1">
              <a:lnSpc>
                <a:spcPct val="110000"/>
              </a:lnSpc>
              <a:spcBef>
                <a:spcPts val="1000"/>
              </a:spcBef>
              <a:buNone/>
            </a:pPr>
            <a:r>
              <a:rPr lang="he-IL" sz="1700" dirty="0">
                <a:latin typeface="Calibri" panose="020F0502020204030204" pitchFamily="34" charset="0"/>
                <a:cs typeface="Calibri" panose="020F0502020204030204" pitchFamily="34" charset="0"/>
              </a:rPr>
              <a:t>במסגרת קורס פיתוח תוכנה למערכות </a:t>
            </a:r>
            <a:r>
              <a:rPr lang="en-US" sz="1700" dirty="0">
                <a:latin typeface="Calibri" panose="020F0502020204030204" pitchFamily="34" charset="0"/>
                <a:cs typeface="Calibri" panose="020F0502020204030204" pitchFamily="34" charset="0"/>
              </a:rPr>
              <a:t>IOT </a:t>
            </a:r>
            <a:r>
              <a:rPr lang="he-IL" sz="1700" dirty="0">
                <a:latin typeface="Calibri" panose="020F0502020204030204" pitchFamily="34" charset="0"/>
                <a:cs typeface="Calibri" panose="020F0502020204030204" pitchFamily="34" charset="0"/>
              </a:rPr>
              <a:t> בסביבת עיר חכמה חשבנו על מערכת </a:t>
            </a:r>
            <a:r>
              <a:rPr lang="en-US" sz="1700" dirty="0">
                <a:latin typeface="Calibri" panose="020F0502020204030204" pitchFamily="34" charset="0"/>
                <a:cs typeface="Calibri" panose="020F0502020204030204" pitchFamily="34" charset="0"/>
              </a:rPr>
              <a:t>"Printer Alert” </a:t>
            </a:r>
            <a:r>
              <a:rPr lang="he-IL" sz="1700" dirty="0">
                <a:latin typeface="Calibri" panose="020F0502020204030204" pitchFamily="34" charset="0"/>
                <a:cs typeface="Calibri" panose="020F0502020204030204" pitchFamily="34" charset="0"/>
              </a:rPr>
              <a:t> לתחזוקת מדפסות שמתריעה בשלושה מקרים שונים:</a:t>
            </a:r>
          </a:p>
          <a:p>
            <a:pPr marL="514350" indent="-514350" algn="r" defTabSz="914400" rtl="1" eaLnBrk="1" latinLnBrk="0" hangingPunct="1">
              <a:lnSpc>
                <a:spcPct val="110000"/>
              </a:lnSpc>
              <a:spcBef>
                <a:spcPts val="1000"/>
              </a:spcBef>
              <a:buAutoNum type="arabicPeriod"/>
            </a:pPr>
            <a:r>
              <a:rPr lang="he-IL" sz="1700" dirty="0">
                <a:latin typeface="Calibri" panose="020F0502020204030204" pitchFamily="34" charset="0"/>
                <a:cs typeface="Calibri" panose="020F0502020204030204" pitchFamily="34" charset="0"/>
              </a:rPr>
              <a:t>הדיו עומד להיגמר</a:t>
            </a:r>
          </a:p>
          <a:p>
            <a:pPr marL="514350" indent="-514350" algn="r" defTabSz="914400" rtl="1" eaLnBrk="1" latinLnBrk="0" hangingPunct="1">
              <a:lnSpc>
                <a:spcPct val="110000"/>
              </a:lnSpc>
              <a:spcBef>
                <a:spcPts val="1000"/>
              </a:spcBef>
              <a:buAutoNum type="arabicPeriod"/>
            </a:pPr>
            <a:r>
              <a:rPr lang="he-IL" sz="1700" dirty="0">
                <a:latin typeface="Calibri" panose="020F0502020204030204" pitchFamily="34" charset="0"/>
                <a:cs typeface="Calibri" panose="020F0502020204030204" pitchFamily="34" charset="0"/>
              </a:rPr>
              <a:t>הדיו נגמר</a:t>
            </a:r>
          </a:p>
          <a:p>
            <a:pPr marL="514350" indent="-514350" algn="r" defTabSz="914400" rtl="1" eaLnBrk="1" latinLnBrk="0" hangingPunct="1">
              <a:lnSpc>
                <a:spcPct val="110000"/>
              </a:lnSpc>
              <a:spcBef>
                <a:spcPts val="1000"/>
              </a:spcBef>
              <a:buAutoNum type="arabicPeriod"/>
            </a:pPr>
            <a:r>
              <a:rPr lang="he-IL" sz="1700" dirty="0">
                <a:latin typeface="Calibri" panose="020F0502020204030204" pitchFamily="34" charset="0"/>
                <a:cs typeface="Calibri" panose="020F0502020204030204" pitchFamily="34" charset="0"/>
              </a:rPr>
              <a:t>כמות הדפסות גבוהה הדורשת בדיקה של טכנאי</a:t>
            </a:r>
          </a:p>
          <a:p>
            <a:pPr marL="514350" indent="-514350" algn="r" defTabSz="914400" rtl="1" eaLnBrk="1" latinLnBrk="0" hangingPunct="1">
              <a:lnSpc>
                <a:spcPct val="110000"/>
              </a:lnSpc>
              <a:spcBef>
                <a:spcPts val="1000"/>
              </a:spcBef>
              <a:buAutoNum type="arabicPeriod"/>
            </a:pPr>
            <a:endParaRPr lang="en-IL" sz="17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4937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5" name="Picture 4" descr="נורה על רקע צהוב עם קרני אור וחוט משורטטים">
            <a:extLst>
              <a:ext uri="{FF2B5EF4-FFF2-40B4-BE49-F238E27FC236}">
                <a16:creationId xmlns:a16="http://schemas.microsoft.com/office/drawing/2014/main" id="{8A3CD629-BDDA-AA04-3652-210E4BE853A0}"/>
              </a:ext>
            </a:extLst>
          </p:cNvPr>
          <p:cNvPicPr>
            <a:picLocks noChangeAspect="1"/>
          </p:cNvPicPr>
          <p:nvPr/>
        </p:nvPicPr>
        <p:blipFill rotWithShape="1">
          <a:blip r:embed="rId2"/>
          <a:srcRect l="54109" r="9799"/>
          <a:stretch/>
        </p:blipFill>
        <p:spPr>
          <a:xfrm>
            <a:off x="20" y="10"/>
            <a:ext cx="4024741" cy="6857990"/>
          </a:xfrm>
          <a:prstGeom prst="rect">
            <a:avLst/>
          </a:prstGeom>
        </p:spPr>
      </p:pic>
      <p:sp>
        <p:nvSpPr>
          <p:cNvPr id="2" name="Title 1">
            <a:extLst>
              <a:ext uri="{FF2B5EF4-FFF2-40B4-BE49-F238E27FC236}">
                <a16:creationId xmlns:a16="http://schemas.microsoft.com/office/drawing/2014/main" id="{B5B50C8D-9F08-4533-6E78-EE0BA5009388}"/>
              </a:ext>
            </a:extLst>
          </p:cNvPr>
          <p:cNvSpPr>
            <a:spLocks noGrp="1"/>
          </p:cNvSpPr>
          <p:nvPr>
            <p:ph type="title"/>
          </p:nvPr>
        </p:nvSpPr>
        <p:spPr>
          <a:xfrm>
            <a:off x="4465050" y="618517"/>
            <a:ext cx="6672886" cy="1596177"/>
          </a:xfrm>
        </p:spPr>
        <p:txBody>
          <a:bodyPr>
            <a:normAutofit/>
          </a:bodyPr>
          <a:lstStyle/>
          <a:p>
            <a:r>
              <a:rPr lang="he-IL" sz="5000" dirty="0">
                <a:latin typeface="Calibri" panose="020F0502020204030204" pitchFamily="34" charset="0"/>
                <a:cs typeface="Calibri" panose="020F0502020204030204" pitchFamily="34" charset="0"/>
              </a:rPr>
              <a:t>מטרות </a:t>
            </a:r>
            <a:endParaRPr lang="en-IL" sz="50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2D3CB3C-9823-0FAD-86FB-06EFFDB10575}"/>
              </a:ext>
            </a:extLst>
          </p:cNvPr>
          <p:cNvSpPr>
            <a:spLocks noGrp="1"/>
          </p:cNvSpPr>
          <p:nvPr>
            <p:ph idx="1"/>
          </p:nvPr>
        </p:nvSpPr>
        <p:spPr>
          <a:xfrm>
            <a:off x="4465048" y="2367092"/>
            <a:ext cx="6672887" cy="3424107"/>
          </a:xfrm>
        </p:spPr>
        <p:txBody>
          <a:bodyPr>
            <a:normAutofit/>
          </a:bodyPr>
          <a:lstStyle/>
          <a:p>
            <a:pPr marL="342900" lvl="0" indent="-342900" algn="r" rtl="1">
              <a:spcBef>
                <a:spcPts val="0"/>
              </a:spcBef>
              <a:spcAft>
                <a:spcPts val="0"/>
              </a:spcAft>
              <a:buFont typeface="Arial" panose="020B0604020202020204" pitchFamily="34" charset="0"/>
              <a:buChar char="•"/>
            </a:pPr>
            <a:r>
              <a:rPr lang="he-IL" sz="1800" dirty="0">
                <a:latin typeface="+mj-lt"/>
                <a:cs typeface="Calibri" panose="020F0502020204030204" pitchFamily="34" charset="0"/>
              </a:rPr>
              <a:t>אפליקציה נוחה, פשוטה וזמינה לכל המשתמשים</a:t>
            </a:r>
          </a:p>
          <a:p>
            <a:pPr marL="342900" lvl="0" indent="-342900" algn="r" rtl="1">
              <a:spcBef>
                <a:spcPts val="0"/>
              </a:spcBef>
              <a:spcAft>
                <a:spcPts val="0"/>
              </a:spcAft>
              <a:buFont typeface="Arial" panose="020B0604020202020204" pitchFamily="34" charset="0"/>
              <a:buChar char="•"/>
            </a:pPr>
            <a:r>
              <a:rPr lang="he-IL" sz="1800" dirty="0">
                <a:latin typeface="+mj-lt"/>
                <a:cs typeface="Calibri" panose="020F0502020204030204" pitchFamily="34" charset="0"/>
              </a:rPr>
              <a:t>החלפת דיו בזמן ובצורה מבוקרת ולא בזבזנית</a:t>
            </a:r>
          </a:p>
          <a:p>
            <a:pPr marL="342900" lvl="0" indent="-342900" algn="r" rtl="1">
              <a:spcBef>
                <a:spcPts val="0"/>
              </a:spcBef>
              <a:spcAft>
                <a:spcPts val="0"/>
              </a:spcAft>
              <a:buFont typeface="Arial" panose="020B0604020202020204" pitchFamily="34" charset="0"/>
              <a:buChar char="•"/>
            </a:pPr>
            <a:r>
              <a:rPr lang="he-IL" sz="1800" dirty="0">
                <a:latin typeface="+mj-lt"/>
                <a:cs typeface="Calibri" panose="020F0502020204030204" pitchFamily="34" charset="0"/>
              </a:rPr>
              <a:t>התאמה לכל סוגי הבתים/ עסקים ולכל סוגי המדפסות</a:t>
            </a:r>
          </a:p>
          <a:p>
            <a:pPr marL="342900" lvl="0" indent="-342900" algn="r" rtl="1">
              <a:spcBef>
                <a:spcPts val="0"/>
              </a:spcBef>
              <a:spcAft>
                <a:spcPts val="0"/>
              </a:spcAft>
              <a:buFont typeface="Arial" panose="020B0604020202020204" pitchFamily="34" charset="0"/>
              <a:buChar char="•"/>
            </a:pPr>
            <a:r>
              <a:rPr lang="he-IL" sz="1800" dirty="0">
                <a:latin typeface="+mj-lt"/>
                <a:cs typeface="Calibri" panose="020F0502020204030204" pitchFamily="34" charset="0"/>
              </a:rPr>
              <a:t>חסכון בכסף </a:t>
            </a:r>
          </a:p>
          <a:p>
            <a:pPr marL="342900" lvl="0" indent="-342900" algn="r" rtl="1">
              <a:spcBef>
                <a:spcPts val="0"/>
              </a:spcBef>
              <a:spcAft>
                <a:spcPts val="0"/>
              </a:spcAft>
              <a:buFont typeface="Arial" panose="020B0604020202020204" pitchFamily="34" charset="0"/>
              <a:buChar char="•"/>
            </a:pPr>
            <a:r>
              <a:rPr lang="he-IL" sz="1800" dirty="0">
                <a:latin typeface="+mj-lt"/>
                <a:cs typeface="Calibri" panose="020F0502020204030204" pitchFamily="34" charset="0"/>
              </a:rPr>
              <a:t>צמצום זיהום הסביבה</a:t>
            </a:r>
          </a:p>
          <a:p>
            <a:pPr marL="0" lvl="0" indent="0" rtl="0">
              <a:spcBef>
                <a:spcPts val="0"/>
              </a:spcBef>
              <a:spcAft>
                <a:spcPts val="0"/>
              </a:spcAft>
              <a:buNone/>
            </a:pPr>
            <a:endParaRPr lang="he-IL" sz="1800" dirty="0">
              <a:latin typeface="+mj-lt"/>
              <a:cs typeface="Calibri" panose="020F0502020204030204" pitchFamily="34" charset="0"/>
            </a:endParaRPr>
          </a:p>
          <a:p>
            <a:pPr marL="0" indent="0" defTabSz="914400" rtl="1" eaLnBrk="1" latinLnBrk="0" hangingPunct="1">
              <a:spcBef>
                <a:spcPts val="1000"/>
              </a:spcBef>
              <a:buNone/>
            </a:pPr>
            <a:endParaRPr lang="en-IL" sz="1800" dirty="0">
              <a:latin typeface="+mj-lt"/>
            </a:endParaRPr>
          </a:p>
        </p:txBody>
      </p:sp>
      <p:pic>
        <p:nvPicPr>
          <p:cNvPr id="6" name="Graphic 5" descr="Smart Phone with solid fill">
            <a:extLst>
              <a:ext uri="{FF2B5EF4-FFF2-40B4-BE49-F238E27FC236}">
                <a16:creationId xmlns:a16="http://schemas.microsoft.com/office/drawing/2014/main" id="{3939672B-43D2-8019-3879-11816A711F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2318" y="2286173"/>
            <a:ext cx="432752" cy="432752"/>
          </a:xfrm>
          <a:prstGeom prst="rect">
            <a:avLst/>
          </a:prstGeom>
        </p:spPr>
      </p:pic>
      <p:pic>
        <p:nvPicPr>
          <p:cNvPr id="8" name="Graphic 7" descr="Fax with solid fill">
            <a:extLst>
              <a:ext uri="{FF2B5EF4-FFF2-40B4-BE49-F238E27FC236}">
                <a16:creationId xmlns:a16="http://schemas.microsoft.com/office/drawing/2014/main" id="{F181512B-2434-9233-8C88-5EA46674D0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5859565" y="2996247"/>
            <a:ext cx="432753" cy="432753"/>
          </a:xfrm>
          <a:prstGeom prst="rect">
            <a:avLst/>
          </a:prstGeom>
        </p:spPr>
      </p:pic>
      <p:pic>
        <p:nvPicPr>
          <p:cNvPr id="10" name="Graphic 9" descr="Money outline">
            <a:extLst>
              <a:ext uri="{FF2B5EF4-FFF2-40B4-BE49-F238E27FC236}">
                <a16:creationId xmlns:a16="http://schemas.microsoft.com/office/drawing/2014/main" id="{D22D8E2F-BF62-CD41-8407-A870D5611F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70908" y="3258900"/>
            <a:ext cx="592742" cy="592742"/>
          </a:xfrm>
          <a:prstGeom prst="rect">
            <a:avLst/>
          </a:prstGeom>
        </p:spPr>
      </p:pic>
      <p:pic>
        <p:nvPicPr>
          <p:cNvPr id="12" name="Graphic 11" descr="Earth globe: Americas with solid fill">
            <a:extLst>
              <a:ext uri="{FF2B5EF4-FFF2-40B4-BE49-F238E27FC236}">
                <a16:creationId xmlns:a16="http://schemas.microsoft.com/office/drawing/2014/main" id="{84DFE3E0-9851-0663-4768-EF717FF8F3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98184" y="3724192"/>
            <a:ext cx="467144" cy="467144"/>
          </a:xfrm>
          <a:prstGeom prst="rect">
            <a:avLst/>
          </a:prstGeom>
        </p:spPr>
      </p:pic>
    </p:spTree>
    <p:extLst>
      <p:ext uri="{BB962C8B-B14F-4D97-AF65-F5344CB8AC3E}">
        <p14:creationId xmlns:p14="http://schemas.microsoft.com/office/powerpoint/2010/main" val="474241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2C855-6622-8CE4-898A-EF5B82775F36}"/>
              </a:ext>
            </a:extLst>
          </p:cNvPr>
          <p:cNvSpPr>
            <a:spLocks noGrp="1"/>
          </p:cNvSpPr>
          <p:nvPr>
            <p:ph type="title"/>
          </p:nvPr>
        </p:nvSpPr>
        <p:spPr>
          <a:xfrm>
            <a:off x="476805" y="559039"/>
            <a:ext cx="10364451" cy="1596177"/>
          </a:xfrm>
        </p:spPr>
        <p:txBody>
          <a:bodyPr>
            <a:normAutofit/>
          </a:bodyPr>
          <a:lstStyle/>
          <a:p>
            <a:r>
              <a:rPr lang="he-IL" sz="5000" dirty="0"/>
              <a:t>בעלי עניין </a:t>
            </a:r>
            <a:endParaRPr lang="en-IL" sz="5000" dirty="0"/>
          </a:p>
        </p:txBody>
      </p:sp>
      <p:graphicFrame>
        <p:nvGraphicFramePr>
          <p:cNvPr id="5" name="Content Placeholder 2">
            <a:extLst>
              <a:ext uri="{FF2B5EF4-FFF2-40B4-BE49-F238E27FC236}">
                <a16:creationId xmlns:a16="http://schemas.microsoft.com/office/drawing/2014/main" id="{355592E4-F16B-A23B-C844-4801E20E4FDA}"/>
              </a:ext>
            </a:extLst>
          </p:cNvPr>
          <p:cNvGraphicFramePr>
            <a:graphicFrameLocks noGrp="1"/>
          </p:cNvGraphicFramePr>
          <p:nvPr>
            <p:ph idx="1"/>
            <p:extLst>
              <p:ext uri="{D42A27DB-BD31-4B8C-83A1-F6EECF244321}">
                <p14:modId xmlns:p14="http://schemas.microsoft.com/office/powerpoint/2010/main" val="3678301768"/>
              </p:ext>
            </p:extLst>
          </p:nvPr>
        </p:nvGraphicFramePr>
        <p:xfrm>
          <a:off x="679731" y="2471805"/>
          <a:ext cx="10363200" cy="3029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descr="City with solid fill">
            <a:extLst>
              <a:ext uri="{FF2B5EF4-FFF2-40B4-BE49-F238E27FC236}">
                <a16:creationId xmlns:a16="http://schemas.microsoft.com/office/drawing/2014/main" id="{EE22C8FD-2F47-95A7-2136-DE7162A4CD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49115" y="2798832"/>
            <a:ext cx="1049942" cy="1049942"/>
          </a:xfrm>
          <a:prstGeom prst="rect">
            <a:avLst/>
          </a:prstGeom>
        </p:spPr>
      </p:pic>
      <p:pic>
        <p:nvPicPr>
          <p:cNvPr id="8" name="Graphic 7" descr="Group of women with solid fill">
            <a:extLst>
              <a:ext uri="{FF2B5EF4-FFF2-40B4-BE49-F238E27FC236}">
                <a16:creationId xmlns:a16="http://schemas.microsoft.com/office/drawing/2014/main" id="{1D3BAD10-D337-730C-1527-6CA301AF3D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81122" y="2934374"/>
            <a:ext cx="914400" cy="914400"/>
          </a:xfrm>
          <a:prstGeom prst="rect">
            <a:avLst/>
          </a:prstGeom>
        </p:spPr>
      </p:pic>
    </p:spTree>
    <p:extLst>
      <p:ext uri="{BB962C8B-B14F-4D97-AF65-F5344CB8AC3E}">
        <p14:creationId xmlns:p14="http://schemas.microsoft.com/office/powerpoint/2010/main" val="4110302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531FA455-AED4-799F-2599-8F981A87BE05}"/>
              </a:ext>
            </a:extLst>
          </p:cNvPr>
          <p:cNvPicPr>
            <a:picLocks noChangeAspect="1"/>
          </p:cNvPicPr>
          <p:nvPr/>
        </p:nvPicPr>
        <p:blipFill rotWithShape="1">
          <a:blip r:embed="rId2"/>
          <a:srcRect l="25550" t="28155" r="61845" b="52288"/>
          <a:stretch/>
        </p:blipFill>
        <p:spPr>
          <a:xfrm>
            <a:off x="813481" y="1515636"/>
            <a:ext cx="3840815" cy="3858532"/>
          </a:xfrm>
          <a:prstGeom prst="rect">
            <a:avLst/>
          </a:prstGeom>
        </p:spPr>
      </p:pic>
      <p:sp>
        <p:nvSpPr>
          <p:cNvPr id="2" name="Title 1">
            <a:extLst>
              <a:ext uri="{FF2B5EF4-FFF2-40B4-BE49-F238E27FC236}">
                <a16:creationId xmlns:a16="http://schemas.microsoft.com/office/drawing/2014/main" id="{93D7E09B-888C-6D3D-B5FA-6706C8CD63C5}"/>
              </a:ext>
            </a:extLst>
          </p:cNvPr>
          <p:cNvSpPr>
            <a:spLocks noGrp="1"/>
          </p:cNvSpPr>
          <p:nvPr>
            <p:ph type="title"/>
          </p:nvPr>
        </p:nvSpPr>
        <p:spPr>
          <a:xfrm>
            <a:off x="5282520" y="618517"/>
            <a:ext cx="5855416" cy="1596177"/>
          </a:xfrm>
        </p:spPr>
        <p:txBody>
          <a:bodyPr>
            <a:normAutofit/>
          </a:bodyPr>
          <a:lstStyle/>
          <a:p>
            <a:pPr defTabSz="914400" rtl="1" eaLnBrk="1" latinLnBrk="0" hangingPunct="1">
              <a:spcBef>
                <a:spcPct val="0"/>
              </a:spcBef>
              <a:buNone/>
            </a:pPr>
            <a:r>
              <a:rPr lang="he-IL" sz="5000" dirty="0">
                <a:cs typeface="Calibri" panose="020F0502020204030204" pitchFamily="34" charset="0"/>
              </a:rPr>
              <a:t>דרישות פונקציונליות</a:t>
            </a:r>
            <a:endParaRPr lang="en-IL" sz="5000" dirty="0"/>
          </a:p>
        </p:txBody>
      </p:sp>
      <p:sp>
        <p:nvSpPr>
          <p:cNvPr id="3" name="Content Placeholder 2">
            <a:extLst>
              <a:ext uri="{FF2B5EF4-FFF2-40B4-BE49-F238E27FC236}">
                <a16:creationId xmlns:a16="http://schemas.microsoft.com/office/drawing/2014/main" id="{964A27A3-CE78-2362-CD1A-417E46C7D79B}"/>
              </a:ext>
            </a:extLst>
          </p:cNvPr>
          <p:cNvSpPr>
            <a:spLocks noGrp="1"/>
          </p:cNvSpPr>
          <p:nvPr>
            <p:ph idx="1"/>
          </p:nvPr>
        </p:nvSpPr>
        <p:spPr>
          <a:xfrm>
            <a:off x="5282520" y="2367092"/>
            <a:ext cx="5855415" cy="3847444"/>
          </a:xfrm>
        </p:spPr>
        <p:txBody>
          <a:bodyPr>
            <a:normAutofit/>
          </a:bodyPr>
          <a:lstStyle/>
          <a:p>
            <a:pPr algn="r" rtl="1">
              <a:lnSpc>
                <a:spcPct val="110000"/>
              </a:lnSpc>
            </a:pPr>
            <a:r>
              <a:rPr kumimoji="0" lang="he-IL" sz="1800" b="1" i="0" u="none" strike="noStrike" kern="0" cap="none" spc="0" normalizeH="0" baseline="0" noProof="0" dirty="0">
                <a:ln>
                  <a:noFill/>
                </a:ln>
                <a:effectLst/>
                <a:uLnTx/>
                <a:uFillTx/>
                <a:cs typeface="Calibri" panose="020F0502020204030204" pitchFamily="34" charset="0"/>
                <a:sym typeface="Overpass Black"/>
              </a:rPr>
              <a:t>התראה על מילוי דיו- </a:t>
            </a:r>
            <a:r>
              <a:rPr kumimoji="0" lang="he-IL" sz="1800" b="0" i="0" u="none" strike="noStrike" kern="0" cap="none" spc="0" normalizeH="0" baseline="0" noProof="0" dirty="0">
                <a:ln>
                  <a:noFill/>
                </a:ln>
                <a:effectLst/>
                <a:uLnTx/>
                <a:uFillTx/>
                <a:ea typeface="Open Sans"/>
                <a:cs typeface="Calibri" panose="020F0502020204030204" pitchFamily="34" charset="0"/>
                <a:sym typeface="Open Sans"/>
              </a:rPr>
              <a:t>המערכת תתריע כאשר </a:t>
            </a:r>
            <a:r>
              <a:rPr lang="he-IL" sz="1800" dirty="0">
                <a:ea typeface="Open Sans"/>
                <a:cs typeface="Calibri" panose="020F0502020204030204" pitchFamily="34" charset="0"/>
                <a:sym typeface="Open Sans"/>
              </a:rPr>
              <a:t>הדיו במדפסת נגמר</a:t>
            </a:r>
          </a:p>
          <a:p>
            <a:pPr algn="r" rtl="1">
              <a:lnSpc>
                <a:spcPct val="110000"/>
              </a:lnSpc>
            </a:pPr>
            <a:r>
              <a:rPr kumimoji="0" lang="he-IL" sz="1800" b="1" i="0" u="none" strike="noStrike" kern="0" cap="none" spc="0" normalizeH="0" baseline="0" noProof="0" dirty="0">
                <a:ln>
                  <a:noFill/>
                </a:ln>
                <a:effectLst/>
                <a:uLnTx/>
                <a:uFillTx/>
                <a:ea typeface="Open Sans"/>
                <a:cs typeface="Calibri" panose="020F0502020204030204" pitchFamily="34" charset="0"/>
                <a:sym typeface="Open Sans"/>
              </a:rPr>
              <a:t>התראה על כך שהדיו עומד להיגמר- </a:t>
            </a:r>
            <a:r>
              <a:rPr kumimoji="0" lang="he-IL" sz="1800" b="0" i="0" u="none" strike="noStrike" kern="0" cap="none" spc="0" normalizeH="0" baseline="0" noProof="0" dirty="0">
                <a:ln>
                  <a:noFill/>
                </a:ln>
                <a:effectLst/>
                <a:uLnTx/>
                <a:uFillTx/>
                <a:ea typeface="Open Sans"/>
                <a:cs typeface="Calibri" panose="020F0502020204030204" pitchFamily="34" charset="0"/>
                <a:sym typeface="Open Sans"/>
              </a:rPr>
              <a:t>האפליקציה תתריע כאשר הדיו במדפסת עומד להיגמר.</a:t>
            </a:r>
          </a:p>
          <a:p>
            <a:pPr algn="r" rtl="1">
              <a:lnSpc>
                <a:spcPct val="110000"/>
              </a:lnSpc>
            </a:pPr>
            <a:r>
              <a:rPr kumimoji="0" lang="he-IL" sz="1800" b="1" i="0" u="none" strike="noStrike" kern="0" cap="none" spc="0" normalizeH="0" baseline="0" noProof="0" dirty="0">
                <a:ln>
                  <a:noFill/>
                </a:ln>
                <a:effectLst/>
                <a:uLnTx/>
                <a:uFillTx/>
                <a:ea typeface="Open Sans"/>
                <a:cs typeface="Calibri" panose="020F0502020204030204" pitchFamily="34" charset="0"/>
                <a:sym typeface="Open Sans"/>
              </a:rPr>
              <a:t>התראה על כמות גדולה של ה</a:t>
            </a:r>
            <a:r>
              <a:rPr lang="he-IL" sz="1800" b="1" kern="0" dirty="0" err="1">
                <a:ea typeface="Open Sans"/>
                <a:cs typeface="Calibri" panose="020F0502020204030204" pitchFamily="34" charset="0"/>
                <a:sym typeface="Open Sans"/>
              </a:rPr>
              <a:t>דפסות</a:t>
            </a:r>
            <a:r>
              <a:rPr lang="he-IL" sz="1800" b="1" kern="0" dirty="0">
                <a:ea typeface="Open Sans"/>
                <a:cs typeface="Calibri" panose="020F0502020204030204" pitchFamily="34" charset="0"/>
                <a:sym typeface="Open Sans"/>
              </a:rPr>
              <a:t>- </a:t>
            </a:r>
            <a:r>
              <a:rPr lang="he-IL" sz="1800" kern="0" dirty="0">
                <a:ea typeface="Open Sans"/>
                <a:cs typeface="Calibri" panose="020F0502020204030204" pitchFamily="34" charset="0"/>
                <a:sym typeface="Open Sans"/>
              </a:rPr>
              <a:t>האפליקציה תתריע כאשר הודפסה כמות דפים שגדולה מ-1000 (או מספר שיוגדר על ידי המשתמש) על מנת לוודא שאין תקלה במדפסת.</a:t>
            </a:r>
          </a:p>
          <a:p>
            <a:pPr algn="r" rtl="1">
              <a:lnSpc>
                <a:spcPct val="110000"/>
              </a:lnSpc>
            </a:pPr>
            <a:r>
              <a:rPr lang="he-IL" sz="1800" kern="0" dirty="0">
                <a:ea typeface="Open Sans"/>
                <a:cs typeface="Calibri" panose="020F0502020204030204" pitchFamily="34" charset="0"/>
                <a:sym typeface="Open Sans"/>
              </a:rPr>
              <a:t>המשתמש יוכל להתחבר לאפליקציה מכל מקום בו הוא נמצא.</a:t>
            </a:r>
          </a:p>
          <a:p>
            <a:pPr algn="r" rtl="1">
              <a:lnSpc>
                <a:spcPct val="110000"/>
              </a:lnSpc>
            </a:pPr>
            <a:r>
              <a:rPr lang="he-IL" sz="1800" kern="0" dirty="0">
                <a:ea typeface="Open Sans"/>
                <a:cs typeface="Calibri" panose="020F0502020204030204" pitchFamily="34" charset="0"/>
                <a:sym typeface="Open Sans"/>
              </a:rPr>
              <a:t>יהיה ניתן לראות בכל רגע נתון כמה דיו נותר במדפסת וכמה דפים ניתן להדפיס.</a:t>
            </a:r>
          </a:p>
        </p:txBody>
      </p:sp>
    </p:spTree>
    <p:extLst>
      <p:ext uri="{BB962C8B-B14F-4D97-AF65-F5344CB8AC3E}">
        <p14:creationId xmlns:p14="http://schemas.microsoft.com/office/powerpoint/2010/main" val="4077939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09A6A-FF96-AEC8-4436-FD26D99F798D}"/>
              </a:ext>
            </a:extLst>
          </p:cNvPr>
          <p:cNvSpPr>
            <a:spLocks noGrp="1"/>
          </p:cNvSpPr>
          <p:nvPr>
            <p:ph type="title"/>
          </p:nvPr>
        </p:nvSpPr>
        <p:spPr/>
        <p:txBody>
          <a:bodyPr>
            <a:normAutofit/>
          </a:bodyPr>
          <a:lstStyle/>
          <a:p>
            <a:pPr algn="ctr" defTabSz="914400" rtl="1" eaLnBrk="1" latinLnBrk="0" hangingPunct="1">
              <a:lnSpc>
                <a:spcPct val="90000"/>
              </a:lnSpc>
              <a:spcBef>
                <a:spcPct val="0"/>
              </a:spcBef>
              <a:buNone/>
            </a:pPr>
            <a:r>
              <a:rPr lang="he-IL" sz="5000" dirty="0">
                <a:latin typeface="Calibri" panose="020F0502020204030204" pitchFamily="34" charset="0"/>
                <a:cs typeface="Calibri" panose="020F0502020204030204" pitchFamily="34" charset="0"/>
              </a:rPr>
              <a:t>דרישות לא פונקציונליות</a:t>
            </a:r>
            <a:endParaRPr lang="en-IL" sz="50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343F1BB-B34F-55F7-04E4-BBCF74AF66E8}"/>
              </a:ext>
            </a:extLst>
          </p:cNvPr>
          <p:cNvSpPr>
            <a:spLocks noGrp="1"/>
          </p:cNvSpPr>
          <p:nvPr>
            <p:ph idx="1"/>
          </p:nvPr>
        </p:nvSpPr>
        <p:spPr/>
        <p:txBody>
          <a:bodyPr>
            <a:normAutofit/>
          </a:bodyPr>
          <a:lstStyle/>
          <a:p>
            <a:pPr algn="r" rtl="1">
              <a:lnSpc>
                <a:spcPct val="110000"/>
              </a:lnSpc>
            </a:pPr>
            <a:r>
              <a:rPr lang="he-IL" sz="1800" b="1" kern="0" cap="none" dirty="0">
                <a:latin typeface="Calibri" panose="020F0502020204030204" pitchFamily="34" charset="0"/>
                <a:ea typeface="Open Sans"/>
                <a:cs typeface="Calibri" panose="020F0502020204030204" pitchFamily="34" charset="0"/>
                <a:sym typeface="Open Sans"/>
              </a:rPr>
              <a:t>שפות – </a:t>
            </a:r>
            <a:r>
              <a:rPr lang="he-IL" sz="1800" kern="0" cap="none" dirty="0">
                <a:ea typeface="Open Sans"/>
                <a:cs typeface="Calibri" panose="020F0502020204030204" pitchFamily="34" charset="0"/>
                <a:sym typeface="Open Sans"/>
              </a:rPr>
              <a:t>המערכת תתמוך בשפות שונות</a:t>
            </a:r>
          </a:p>
          <a:p>
            <a:pPr algn="r" rtl="1">
              <a:lnSpc>
                <a:spcPct val="110000"/>
              </a:lnSpc>
            </a:pPr>
            <a:r>
              <a:rPr kumimoji="0" lang="he-IL" sz="1800" b="1" i="0" u="none" strike="noStrike" kern="0" cap="none" spc="0" normalizeH="0" baseline="0" noProof="0" dirty="0">
                <a:ln>
                  <a:noFill/>
                </a:ln>
                <a:effectLst/>
                <a:uLnTx/>
                <a:uFillTx/>
                <a:ea typeface="Open Sans"/>
                <a:cs typeface="Calibri" panose="020F0502020204030204" pitchFamily="34" charset="0"/>
                <a:sym typeface="Open Sans"/>
              </a:rPr>
              <a:t>אב</a:t>
            </a:r>
            <a:r>
              <a:rPr lang="he-IL" sz="1800" b="1" kern="0" cap="none" dirty="0">
                <a:ea typeface="Open Sans"/>
                <a:cs typeface="Calibri" panose="020F0502020204030204" pitchFamily="34" charset="0"/>
                <a:sym typeface="Open Sans"/>
              </a:rPr>
              <a:t>טחה</a:t>
            </a:r>
            <a:r>
              <a:rPr lang="he-IL" sz="1800" kern="0" cap="none" dirty="0">
                <a:ea typeface="Open Sans"/>
                <a:cs typeface="Calibri" panose="020F0502020204030204" pitchFamily="34" charset="0"/>
                <a:sym typeface="Open Sans"/>
              </a:rPr>
              <a:t> – המערכת תהיה מאובטחת ומוצפנת</a:t>
            </a:r>
            <a:endParaRPr kumimoji="0" lang="he-IL" sz="1800" i="0" u="none" strike="noStrike" kern="0" cap="none" spc="0" normalizeH="0" baseline="0" noProof="0" dirty="0">
              <a:ln>
                <a:noFill/>
              </a:ln>
              <a:effectLst/>
              <a:uLnTx/>
              <a:uFillTx/>
              <a:ea typeface="Open Sans"/>
              <a:cs typeface="Calibri" panose="020F0502020204030204" pitchFamily="34" charset="0"/>
              <a:sym typeface="Open Sans"/>
            </a:endParaRPr>
          </a:p>
          <a:p>
            <a:pPr algn="r" rtl="1">
              <a:lnSpc>
                <a:spcPct val="110000"/>
              </a:lnSpc>
            </a:pPr>
            <a:r>
              <a:rPr kumimoji="0" lang="he-IL" sz="1800" b="1" i="0" u="none" strike="noStrike" kern="0" cap="none" spc="0" normalizeH="0" baseline="0" noProof="0" dirty="0">
                <a:ln>
                  <a:noFill/>
                </a:ln>
                <a:effectLst/>
                <a:uLnTx/>
                <a:uFillTx/>
                <a:latin typeface="Calibri" panose="020F0502020204030204" pitchFamily="34" charset="0"/>
                <a:ea typeface="Open Sans"/>
                <a:cs typeface="Calibri" panose="020F0502020204030204" pitchFamily="34" charset="0"/>
                <a:sym typeface="Open Sans"/>
              </a:rPr>
              <a:t>עלות – </a:t>
            </a:r>
            <a:r>
              <a:rPr kumimoji="0" lang="he-IL" sz="1800" i="0" u="none" strike="noStrike" kern="0" cap="none" spc="0" normalizeH="0" baseline="0" noProof="0" dirty="0">
                <a:ln>
                  <a:noFill/>
                </a:ln>
                <a:effectLst/>
                <a:uLnTx/>
                <a:uFillTx/>
                <a:latin typeface="Calibri" panose="020F0502020204030204" pitchFamily="34" charset="0"/>
                <a:ea typeface="Open Sans"/>
                <a:cs typeface="Calibri" panose="020F0502020204030204" pitchFamily="34" charset="0"/>
                <a:sym typeface="Open Sans"/>
              </a:rPr>
              <a:t>המערכת תהיה זולה למשתמש ונגישה לכלל האוכלוסייה </a:t>
            </a:r>
          </a:p>
          <a:p>
            <a:pPr algn="r" rtl="1">
              <a:lnSpc>
                <a:spcPct val="110000"/>
              </a:lnSpc>
            </a:pPr>
            <a:r>
              <a:rPr lang="he-IL" sz="1800" b="1" kern="0" dirty="0">
                <a:latin typeface="Calibri" panose="020F0502020204030204" pitchFamily="34" charset="0"/>
                <a:ea typeface="Open Sans"/>
                <a:cs typeface="Calibri" panose="020F0502020204030204" pitchFamily="34" charset="0"/>
                <a:sym typeface="Open Sans"/>
              </a:rPr>
              <a:t>נפח האפליקציה </a:t>
            </a:r>
            <a:r>
              <a:rPr lang="he-IL" sz="1800" kern="0" dirty="0">
                <a:latin typeface="Calibri" panose="020F0502020204030204" pitchFamily="34" charset="0"/>
                <a:ea typeface="Open Sans"/>
                <a:cs typeface="Calibri" panose="020F0502020204030204" pitchFamily="34" charset="0"/>
                <a:sym typeface="Open Sans"/>
              </a:rPr>
              <a:t>– נפח האפליקציה לא יהיה כבד על מנת שהאפליקציה תוכל להימצא בכל פלאפון נייד ולספק נתונים בצורה מהירה.</a:t>
            </a:r>
            <a:endParaRPr kumimoji="0" lang="he-IL" sz="1800" i="0" u="none" strike="noStrike" kern="0" cap="none" spc="0" normalizeH="0" baseline="0" noProof="0" dirty="0">
              <a:ln>
                <a:noFill/>
              </a:ln>
              <a:effectLst/>
              <a:uLnTx/>
              <a:uFillTx/>
              <a:latin typeface="Calibri" panose="020F0502020204030204" pitchFamily="34" charset="0"/>
              <a:cs typeface="Calibri" panose="020F0502020204030204" pitchFamily="34" charset="0"/>
              <a:sym typeface="Overpass Black"/>
            </a:endParaRPr>
          </a:p>
          <a:p>
            <a:pPr marL="228600" indent="-228600" algn="r" defTabSz="914400" rtl="1" eaLnBrk="1" latinLnBrk="0" hangingPunct="1">
              <a:lnSpc>
                <a:spcPct val="110000"/>
              </a:lnSpc>
              <a:spcBef>
                <a:spcPts val="1000"/>
              </a:spcBef>
              <a:buFont typeface="Arial" panose="020B0604020202020204" pitchFamily="34" charset="0"/>
              <a:buChar char="•"/>
            </a:pPr>
            <a:r>
              <a:rPr lang="he-IL" sz="1800" dirty="0">
                <a:latin typeface="Calibri" panose="020F0502020204030204" pitchFamily="34" charset="0"/>
                <a:cs typeface="Calibri" panose="020F0502020204030204" pitchFamily="34" charset="0"/>
              </a:rPr>
              <a:t>המערכת תתמוך במגוון רחב של טלפונים כגון: אייפון ואנדרואיד</a:t>
            </a:r>
          </a:p>
          <a:p>
            <a:pPr marL="228600" indent="-228600" algn="r" defTabSz="914400" rtl="1" eaLnBrk="1" latinLnBrk="0" hangingPunct="1">
              <a:lnSpc>
                <a:spcPct val="110000"/>
              </a:lnSpc>
              <a:spcBef>
                <a:spcPts val="1000"/>
              </a:spcBef>
              <a:buFont typeface="Arial" panose="020B0604020202020204" pitchFamily="34" charset="0"/>
              <a:buChar char="•"/>
            </a:pPr>
            <a:r>
              <a:rPr lang="he-IL" sz="1800" dirty="0">
                <a:latin typeface="Calibri" panose="020F0502020204030204" pitchFamily="34" charset="0"/>
                <a:cs typeface="Calibri" panose="020F0502020204030204" pitchFamily="34" charset="0"/>
              </a:rPr>
              <a:t>שפת הפיתוח- שפת הפיתוח תהיה </a:t>
            </a:r>
            <a:r>
              <a:rPr lang="he-IL" sz="1800" dirty="0" err="1">
                <a:latin typeface="Calibri" panose="020F0502020204030204" pitchFamily="34" charset="0"/>
                <a:cs typeface="Calibri" panose="020F0502020204030204" pitchFamily="34" charset="0"/>
              </a:rPr>
              <a:t>p</a:t>
            </a:r>
            <a:r>
              <a:rPr lang="en-US" sz="1800" dirty="0" err="1">
                <a:latin typeface="Calibri" panose="020F0502020204030204" pitchFamily="34" charset="0"/>
                <a:cs typeface="Calibri" panose="020F0502020204030204" pitchFamily="34" charset="0"/>
              </a:rPr>
              <a:t>ython</a:t>
            </a:r>
            <a:endParaRPr lang="he-IL" sz="1800" dirty="0">
              <a:latin typeface="Calibri" panose="020F0502020204030204" pitchFamily="34" charset="0"/>
              <a:cs typeface="Calibri" panose="020F0502020204030204" pitchFamily="34" charset="0"/>
            </a:endParaRPr>
          </a:p>
          <a:p>
            <a:pPr marL="228600" indent="-228600" algn="r" defTabSz="914400" rtl="1" eaLnBrk="1" latinLnBrk="0" hangingPunct="1">
              <a:lnSpc>
                <a:spcPct val="110000"/>
              </a:lnSpc>
              <a:spcBef>
                <a:spcPts val="1000"/>
              </a:spcBef>
              <a:buFont typeface="Arial" panose="020B0604020202020204" pitchFamily="34" charset="0"/>
              <a:buChar char="•"/>
            </a:pPr>
            <a:endParaRPr lang="he-IL" sz="1800" dirty="0"/>
          </a:p>
          <a:p>
            <a:pPr marL="228600" indent="-228600" algn="r" defTabSz="914400" rtl="1" eaLnBrk="1" latinLnBrk="0" hangingPunct="1">
              <a:lnSpc>
                <a:spcPct val="110000"/>
              </a:lnSpc>
              <a:spcBef>
                <a:spcPts val="1000"/>
              </a:spcBef>
              <a:buFont typeface="Arial" panose="020B0604020202020204" pitchFamily="34" charset="0"/>
              <a:buChar char="•"/>
            </a:pPr>
            <a:endParaRPr lang="en-IL" sz="1800" dirty="0"/>
          </a:p>
          <a:p>
            <a:pPr marL="228600" indent="-228600" algn="r" defTabSz="914400" rtl="1" eaLnBrk="1" latinLnBrk="0" hangingPunct="1">
              <a:lnSpc>
                <a:spcPct val="120000"/>
              </a:lnSpc>
              <a:spcBef>
                <a:spcPts val="1000"/>
              </a:spcBef>
              <a:buClr>
                <a:schemeClr val="tx1"/>
              </a:buClr>
              <a:buFont typeface="Arial" panose="020B0604020202020204" pitchFamily="34" charset="0"/>
              <a:buChar char="•"/>
            </a:pPr>
            <a:endParaRPr lang="en-IL" sz="1800" dirty="0"/>
          </a:p>
        </p:txBody>
      </p:sp>
    </p:spTree>
    <p:extLst>
      <p:ext uri="{BB962C8B-B14F-4D97-AF65-F5344CB8AC3E}">
        <p14:creationId xmlns:p14="http://schemas.microsoft.com/office/powerpoint/2010/main" val="1577118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6770F-2806-F46C-EFF2-CD71ABB847C1}"/>
              </a:ext>
            </a:extLst>
          </p:cNvPr>
          <p:cNvSpPr>
            <a:spLocks noGrp="1"/>
          </p:cNvSpPr>
          <p:nvPr>
            <p:ph type="title"/>
          </p:nvPr>
        </p:nvSpPr>
        <p:spPr/>
        <p:txBody>
          <a:bodyPr>
            <a:normAutofit/>
          </a:bodyPr>
          <a:lstStyle/>
          <a:p>
            <a:r>
              <a:rPr lang="he-IL" sz="5000" dirty="0">
                <a:latin typeface="Calibri" panose="020F0502020204030204" pitchFamily="34" charset="0"/>
                <a:cs typeface="Calibri" panose="020F0502020204030204" pitchFamily="34" charset="0"/>
              </a:rPr>
              <a:t>תיאור המערכת</a:t>
            </a:r>
            <a:endParaRPr lang="en-IL" sz="50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EC61308-E195-8F10-0CD8-9140460666AE}"/>
              </a:ext>
            </a:extLst>
          </p:cNvPr>
          <p:cNvSpPr>
            <a:spLocks noGrp="1"/>
          </p:cNvSpPr>
          <p:nvPr>
            <p:ph idx="1"/>
          </p:nvPr>
        </p:nvSpPr>
        <p:spPr/>
        <p:txBody>
          <a:bodyPr>
            <a:normAutofit/>
          </a:bodyPr>
          <a:lstStyle/>
          <a:p>
            <a:pPr marL="457200" lvl="1" indent="0" algn="r" rtl="1">
              <a:lnSpc>
                <a:spcPct val="160000"/>
              </a:lnSpc>
              <a:buNone/>
            </a:pPr>
            <a:r>
              <a:rPr lang="en-US" b="1" dirty="0"/>
              <a:t>"Printer Alert”</a:t>
            </a:r>
            <a:r>
              <a:rPr lang="he-IL" b="1" dirty="0">
                <a:solidFill>
                  <a:schemeClr val="accent2"/>
                </a:solidFill>
                <a:cs typeface="Arial" panose="020B0604020202020204" pitchFamily="34" charset="0"/>
              </a:rPr>
              <a:t> </a:t>
            </a:r>
            <a:r>
              <a:rPr lang="he-IL" kern="1200" dirty="0">
                <a:solidFill>
                  <a:schemeClr val="tx1"/>
                </a:solidFill>
                <a:cs typeface="Arial" panose="020B0604020202020204" pitchFamily="34" charset="0"/>
              </a:rPr>
              <a:t>היא מערכת מבוססת </a:t>
            </a:r>
            <a:r>
              <a:rPr lang="en-US" kern="1200" dirty="0">
                <a:solidFill>
                  <a:schemeClr val="tx1"/>
                </a:solidFill>
                <a:cs typeface="Arial" panose="020B0604020202020204" pitchFamily="34" charset="0"/>
              </a:rPr>
              <a:t>IOT</a:t>
            </a:r>
            <a:r>
              <a:rPr lang="he-IL" kern="1200" dirty="0">
                <a:solidFill>
                  <a:schemeClr val="tx1"/>
                </a:solidFill>
                <a:cs typeface="Arial" panose="020B0604020202020204" pitchFamily="34" charset="0"/>
              </a:rPr>
              <a:t> המעבירה נתונים על מצב הדיו במדפסת וכמה דפים ניתן עוד להדפיס באמצעות אפליקציה</a:t>
            </a:r>
            <a:r>
              <a:rPr lang="he-IL" dirty="0">
                <a:cs typeface="Arial" panose="020B0604020202020204" pitchFamily="34" charset="0"/>
              </a:rPr>
              <a:t> המתחברת למדפסת.</a:t>
            </a:r>
          </a:p>
          <a:p>
            <a:pPr marL="457200" lvl="1" indent="0" algn="r" rtl="1">
              <a:lnSpc>
                <a:spcPct val="160000"/>
              </a:lnSpc>
              <a:buNone/>
            </a:pPr>
            <a:r>
              <a:rPr lang="he-IL" kern="1200" dirty="0">
                <a:solidFill>
                  <a:schemeClr val="tx1"/>
                </a:solidFill>
                <a:cs typeface="Arial" panose="020B0604020202020204" pitchFamily="34" charset="0"/>
              </a:rPr>
              <a:t>באמצעות התקנה של חיישן על המדפסת יהיה ניתן לראות באפליקציה </a:t>
            </a:r>
            <a:r>
              <a:rPr lang="he-IL" dirty="0">
                <a:cs typeface="Arial" panose="020B0604020202020204" pitchFamily="34" charset="0"/>
              </a:rPr>
              <a:t>את כמות הדפים שניתן להדפיס וכמות הדיו שיש כעת, האפליקציה תתריע כאשר יהיה צורך להחליף דיו וכן תתריע כאשר הודפסו מעל 1000 דפים (למען תחזוקה תקינה של המדפסת).</a:t>
            </a:r>
          </a:p>
          <a:p>
            <a:pPr marL="457200" lvl="1" indent="0" algn="r" rtl="1">
              <a:lnSpc>
                <a:spcPct val="160000"/>
              </a:lnSpc>
              <a:buNone/>
            </a:pPr>
            <a:r>
              <a:rPr lang="he-IL" dirty="0">
                <a:cs typeface="Arial" panose="020B0604020202020204" pitchFamily="34" charset="0"/>
              </a:rPr>
              <a:t>כאשר הדיו יוחלף האפליקציה תעדכן את הנתונים ותבטל את ההתראה על החלפת דיו.</a:t>
            </a:r>
          </a:p>
        </p:txBody>
      </p:sp>
    </p:spTree>
    <p:extLst>
      <p:ext uri="{BB962C8B-B14F-4D97-AF65-F5344CB8AC3E}">
        <p14:creationId xmlns:p14="http://schemas.microsoft.com/office/powerpoint/2010/main" val="1589142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32" name="Google Shape;2648;p58">
            <a:extLst>
              <a:ext uri="{FF2B5EF4-FFF2-40B4-BE49-F238E27FC236}">
                <a16:creationId xmlns:a16="http://schemas.microsoft.com/office/drawing/2014/main" id="{BAC8E737-CF2B-253C-938F-376EC4FD027D}"/>
              </a:ext>
            </a:extLst>
          </p:cNvPr>
          <p:cNvSpPr txBox="1">
            <a:spLocks/>
          </p:cNvSpPr>
          <p:nvPr/>
        </p:nvSpPr>
        <p:spPr>
          <a:xfrm>
            <a:off x="2130915" y="825799"/>
            <a:ext cx="7930169" cy="969105"/>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21945">
              <a:spcBef>
                <a:spcPts val="0"/>
              </a:spcBef>
              <a:spcAft>
                <a:spcPts val="568"/>
              </a:spcAft>
            </a:pPr>
            <a:r>
              <a:rPr lang="he-IL" sz="5000" kern="1200" dirty="0">
                <a:solidFill>
                  <a:schemeClr val="tx1"/>
                </a:solidFill>
                <a:ea typeface="+mj-ea"/>
                <a:cs typeface="Calibri" panose="020F0502020204030204" pitchFamily="34" charset="0"/>
              </a:rPr>
              <a:t>תכנון המערכת</a:t>
            </a:r>
            <a:endParaRPr lang="he-IL" sz="5000" dirty="0">
              <a:cs typeface="Calibri" panose="020F0502020204030204" pitchFamily="34" charset="0"/>
            </a:endParaRPr>
          </a:p>
        </p:txBody>
      </p:sp>
      <p:sp>
        <p:nvSpPr>
          <p:cNvPr id="34" name="Google Shape;2644;p58">
            <a:extLst>
              <a:ext uri="{FF2B5EF4-FFF2-40B4-BE49-F238E27FC236}">
                <a16:creationId xmlns:a16="http://schemas.microsoft.com/office/drawing/2014/main" id="{9E9FBB50-E2FF-47C5-0B79-72924132981D}"/>
              </a:ext>
            </a:extLst>
          </p:cNvPr>
          <p:cNvSpPr txBox="1"/>
          <p:nvPr/>
        </p:nvSpPr>
        <p:spPr>
          <a:xfrm>
            <a:off x="8105033" y="2039738"/>
            <a:ext cx="2148811" cy="754636"/>
          </a:xfrm>
          <a:prstGeom prst="rect">
            <a:avLst/>
          </a:prstGeom>
          <a:noFill/>
          <a:ln>
            <a:noFill/>
          </a:ln>
        </p:spPr>
        <p:txBody>
          <a:bodyPr spcFirstLastPara="1" wrap="square" lIns="91425" tIns="91425" rIns="91425" bIns="91425" anchor="ctr" anchorCtr="0">
            <a:noAutofit/>
          </a:bodyPr>
          <a:lstStyle/>
          <a:p>
            <a:pPr algn="ctr" defTabSz="821945">
              <a:spcAft>
                <a:spcPts val="568"/>
              </a:spcAft>
            </a:pPr>
            <a:r>
              <a:rPr lang="he-IL" sz="2200" kern="1200" dirty="0">
                <a:latin typeface="Calibri" panose="020F0502020204030204" pitchFamily="34" charset="0"/>
                <a:ea typeface="+mn-ea"/>
                <a:cs typeface="Calibri" panose="020F0502020204030204" pitchFamily="34" charset="0"/>
                <a:sym typeface="Overpass Black"/>
              </a:rPr>
              <a:t>חיישן לכמות הדיו/הדפסות</a:t>
            </a:r>
            <a:endParaRPr lang="he-IL" sz="2200" dirty="0">
              <a:latin typeface="Calibri" panose="020F0502020204030204" pitchFamily="34" charset="0"/>
              <a:ea typeface="Overpass Black"/>
              <a:cs typeface="Calibri" panose="020F0502020204030204" pitchFamily="34" charset="0"/>
              <a:sym typeface="Overpass Black"/>
            </a:endParaRPr>
          </a:p>
        </p:txBody>
      </p:sp>
      <p:sp>
        <p:nvSpPr>
          <p:cNvPr id="36" name="Google Shape;2642;p58">
            <a:extLst>
              <a:ext uri="{FF2B5EF4-FFF2-40B4-BE49-F238E27FC236}">
                <a16:creationId xmlns:a16="http://schemas.microsoft.com/office/drawing/2014/main" id="{577C89C1-5C1E-A654-A8B6-CF9CCFF237B0}"/>
              </a:ext>
            </a:extLst>
          </p:cNvPr>
          <p:cNvSpPr txBox="1"/>
          <p:nvPr/>
        </p:nvSpPr>
        <p:spPr>
          <a:xfrm>
            <a:off x="5083032" y="1985144"/>
            <a:ext cx="2148811" cy="623342"/>
          </a:xfrm>
          <a:prstGeom prst="rect">
            <a:avLst/>
          </a:prstGeom>
          <a:noFill/>
          <a:ln>
            <a:noFill/>
          </a:ln>
        </p:spPr>
        <p:txBody>
          <a:bodyPr spcFirstLastPara="1" wrap="square" lIns="91425" tIns="91425" rIns="91425" bIns="91425" anchor="ctr" anchorCtr="0">
            <a:noAutofit/>
          </a:bodyPr>
          <a:lstStyle/>
          <a:p>
            <a:pPr algn="ctr" defTabSz="821945">
              <a:spcAft>
                <a:spcPts val="568"/>
              </a:spcAft>
            </a:pPr>
            <a:r>
              <a:rPr lang="en-US" sz="2200" kern="1200" dirty="0">
                <a:latin typeface="Calibri" panose="020F0502020204030204" pitchFamily="34" charset="0"/>
                <a:cs typeface="Calibri" panose="020F0502020204030204" pitchFamily="34" charset="0"/>
                <a:sym typeface="Overpass Black"/>
              </a:rPr>
              <a:t>Cloud MQTT</a:t>
            </a:r>
            <a:endParaRPr lang="en-US" sz="2200" dirty="0">
              <a:latin typeface="Calibri" panose="020F0502020204030204" pitchFamily="34" charset="0"/>
              <a:ea typeface="Overpass Black"/>
              <a:cs typeface="Calibri" panose="020F0502020204030204" pitchFamily="34" charset="0"/>
              <a:sym typeface="Overpass Black"/>
            </a:endParaRPr>
          </a:p>
        </p:txBody>
      </p:sp>
      <p:pic>
        <p:nvPicPr>
          <p:cNvPr id="37" name="Picture 12">
            <a:extLst>
              <a:ext uri="{FF2B5EF4-FFF2-40B4-BE49-F238E27FC236}">
                <a16:creationId xmlns:a16="http://schemas.microsoft.com/office/drawing/2014/main" id="{52408506-FB88-2DF3-CF02-916568D97BB4}"/>
              </a:ext>
            </a:extLst>
          </p:cNvPr>
          <p:cNvPicPr>
            <a:picLocks noChangeAspect="1"/>
          </p:cNvPicPr>
          <p:nvPr/>
        </p:nvPicPr>
        <p:blipFill>
          <a:blip r:embed="rId2"/>
          <a:stretch>
            <a:fillRect/>
          </a:stretch>
        </p:blipFill>
        <p:spPr>
          <a:xfrm>
            <a:off x="3577736" y="3489925"/>
            <a:ext cx="738794" cy="10844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8" name="TextBox 70">
            <a:extLst>
              <a:ext uri="{FF2B5EF4-FFF2-40B4-BE49-F238E27FC236}">
                <a16:creationId xmlns:a16="http://schemas.microsoft.com/office/drawing/2014/main" id="{D12F9820-2489-D762-8EDB-90CF04A60B12}"/>
              </a:ext>
            </a:extLst>
          </p:cNvPr>
          <p:cNvSpPr txBox="1"/>
          <p:nvPr/>
        </p:nvSpPr>
        <p:spPr>
          <a:xfrm rot="18811952">
            <a:off x="3590036" y="2604864"/>
            <a:ext cx="2040101" cy="307777"/>
          </a:xfrm>
          <a:prstGeom prst="rect">
            <a:avLst/>
          </a:prstGeom>
          <a:noFill/>
        </p:spPr>
        <p:txBody>
          <a:bodyPr wrap="square">
            <a:spAutoFit/>
          </a:bodyPr>
          <a:lstStyle/>
          <a:p>
            <a:pPr algn="ctr" defTabSz="821945">
              <a:spcAft>
                <a:spcPts val="568"/>
              </a:spcAft>
            </a:pPr>
            <a:r>
              <a:rPr lang="en-US" sz="1400" kern="1200" dirty="0">
                <a:solidFill>
                  <a:schemeClr val="tx1"/>
                </a:solidFill>
                <a:latin typeface="+mn-lt"/>
                <a:ea typeface="+mn-ea"/>
                <a:cs typeface="+mn-cs"/>
              </a:rPr>
              <a:t>Subscribe events</a:t>
            </a:r>
            <a:endParaRPr lang="en-US" sz="1400" dirty="0"/>
          </a:p>
        </p:txBody>
      </p:sp>
      <p:sp>
        <p:nvSpPr>
          <p:cNvPr id="39" name="TextBox 71">
            <a:extLst>
              <a:ext uri="{FF2B5EF4-FFF2-40B4-BE49-F238E27FC236}">
                <a16:creationId xmlns:a16="http://schemas.microsoft.com/office/drawing/2014/main" id="{00FAC356-AD0F-961B-8F2F-8C8813154306}"/>
              </a:ext>
            </a:extLst>
          </p:cNvPr>
          <p:cNvSpPr txBox="1"/>
          <p:nvPr/>
        </p:nvSpPr>
        <p:spPr>
          <a:xfrm rot="18811952">
            <a:off x="4236495" y="3040647"/>
            <a:ext cx="1797469" cy="307777"/>
          </a:xfrm>
          <a:prstGeom prst="rect">
            <a:avLst/>
          </a:prstGeom>
          <a:noFill/>
        </p:spPr>
        <p:txBody>
          <a:bodyPr wrap="square">
            <a:spAutoFit/>
          </a:bodyPr>
          <a:lstStyle/>
          <a:p>
            <a:pPr algn="ctr" defTabSz="821945">
              <a:spcAft>
                <a:spcPts val="568"/>
              </a:spcAft>
            </a:pPr>
            <a:r>
              <a:rPr lang="en-US" sz="1400" kern="1200" dirty="0">
                <a:solidFill>
                  <a:schemeClr val="tx1"/>
                </a:solidFill>
                <a:latin typeface="+mn-lt"/>
                <a:ea typeface="+mn-ea"/>
                <a:cs typeface="+mn-cs"/>
              </a:rPr>
              <a:t>Publish commands</a:t>
            </a:r>
            <a:endParaRPr lang="en-US" sz="1400" dirty="0"/>
          </a:p>
        </p:txBody>
      </p:sp>
      <p:sp>
        <p:nvSpPr>
          <p:cNvPr id="44" name="Google Shape;2644;p58">
            <a:extLst>
              <a:ext uri="{FF2B5EF4-FFF2-40B4-BE49-F238E27FC236}">
                <a16:creationId xmlns:a16="http://schemas.microsoft.com/office/drawing/2014/main" id="{E695DE55-C211-261C-7162-5E302FC77188}"/>
              </a:ext>
            </a:extLst>
          </p:cNvPr>
          <p:cNvSpPr txBox="1"/>
          <p:nvPr/>
        </p:nvSpPr>
        <p:spPr>
          <a:xfrm>
            <a:off x="4776432" y="5220164"/>
            <a:ext cx="2191588" cy="596083"/>
          </a:xfrm>
          <a:prstGeom prst="rect">
            <a:avLst/>
          </a:prstGeom>
          <a:noFill/>
          <a:ln>
            <a:noFill/>
          </a:ln>
        </p:spPr>
        <p:txBody>
          <a:bodyPr spcFirstLastPara="1" wrap="square" lIns="91425" tIns="91425" rIns="91425" bIns="91425" anchor="ctr" anchorCtr="0">
            <a:noAutofit/>
          </a:bodyPr>
          <a:lstStyle/>
          <a:p>
            <a:pPr algn="ctr" defTabSz="821945">
              <a:spcAft>
                <a:spcPts val="568"/>
              </a:spcAft>
            </a:pPr>
            <a:r>
              <a:rPr lang="he-IL" sz="2200" kern="1200" dirty="0">
                <a:solidFill>
                  <a:sysClr val="windowText" lastClr="000000"/>
                </a:solidFill>
                <a:latin typeface="Calibri" panose="020F0502020204030204" pitchFamily="34" charset="0"/>
                <a:ea typeface="+mn-ea"/>
                <a:cs typeface="Calibri" panose="020F0502020204030204" pitchFamily="34" charset="0"/>
                <a:sym typeface="Overpass Black"/>
              </a:rPr>
              <a:t>קבלת התראה על הצורך בהחלפת דיו</a:t>
            </a:r>
            <a:endParaRPr lang="he-IL" sz="2200" dirty="0">
              <a:solidFill>
                <a:sysClr val="windowText" lastClr="000000"/>
              </a:solidFill>
              <a:latin typeface="Calibri" panose="020F0502020204030204" pitchFamily="34" charset="0"/>
              <a:ea typeface="Overpass Black"/>
              <a:cs typeface="Calibri" panose="020F0502020204030204" pitchFamily="34" charset="0"/>
              <a:sym typeface="Overpass Black"/>
            </a:endParaRPr>
          </a:p>
        </p:txBody>
      </p:sp>
      <p:sp>
        <p:nvSpPr>
          <p:cNvPr id="45" name="Google Shape;2644;p58">
            <a:extLst>
              <a:ext uri="{FF2B5EF4-FFF2-40B4-BE49-F238E27FC236}">
                <a16:creationId xmlns:a16="http://schemas.microsoft.com/office/drawing/2014/main" id="{570382D0-0F78-7115-F4C9-666C8587A587}"/>
              </a:ext>
            </a:extLst>
          </p:cNvPr>
          <p:cNvSpPr txBox="1"/>
          <p:nvPr/>
        </p:nvSpPr>
        <p:spPr>
          <a:xfrm>
            <a:off x="1580001" y="4785319"/>
            <a:ext cx="2651167" cy="1246882"/>
          </a:xfrm>
          <a:prstGeom prst="rect">
            <a:avLst/>
          </a:prstGeom>
          <a:noFill/>
          <a:ln>
            <a:noFill/>
          </a:ln>
        </p:spPr>
        <p:txBody>
          <a:bodyPr spcFirstLastPara="1" wrap="square" lIns="91425" tIns="91425" rIns="91425" bIns="91425" anchor="ctr" anchorCtr="0">
            <a:noAutofit/>
          </a:bodyPr>
          <a:lstStyle/>
          <a:p>
            <a:pPr algn="ctr" defTabSz="821945">
              <a:spcAft>
                <a:spcPts val="568"/>
              </a:spcAft>
            </a:pPr>
            <a:r>
              <a:rPr lang="he-IL" sz="2200" kern="1200" dirty="0">
                <a:solidFill>
                  <a:sysClr val="windowText" lastClr="000000"/>
                </a:solidFill>
                <a:latin typeface="Calibri" panose="020F0502020204030204" pitchFamily="34" charset="0"/>
                <a:ea typeface="+mn-ea"/>
                <a:cs typeface="Calibri" panose="020F0502020204030204" pitchFamily="34" charset="0"/>
                <a:sym typeface="Overpass Black"/>
              </a:rPr>
              <a:t>סטטוס כמות ההדפסות</a:t>
            </a:r>
            <a:endParaRPr lang="he-IL" sz="2200" dirty="0">
              <a:solidFill>
                <a:sysClr val="windowText" lastClr="000000"/>
              </a:solidFill>
              <a:latin typeface="Calibri" panose="020F0502020204030204" pitchFamily="34" charset="0"/>
              <a:ea typeface="Overpass Black"/>
              <a:cs typeface="Calibri" panose="020F0502020204030204" pitchFamily="34" charset="0"/>
              <a:sym typeface="Overpass Black"/>
            </a:endParaRPr>
          </a:p>
        </p:txBody>
      </p:sp>
      <p:sp>
        <p:nvSpPr>
          <p:cNvPr id="46" name="TextBox 72">
            <a:extLst>
              <a:ext uri="{FF2B5EF4-FFF2-40B4-BE49-F238E27FC236}">
                <a16:creationId xmlns:a16="http://schemas.microsoft.com/office/drawing/2014/main" id="{274A65A3-3DF8-9A5B-72A1-EEC7B83B5964}"/>
              </a:ext>
            </a:extLst>
          </p:cNvPr>
          <p:cNvSpPr txBox="1"/>
          <p:nvPr/>
        </p:nvSpPr>
        <p:spPr>
          <a:xfrm rot="2933150">
            <a:off x="6727425" y="2855018"/>
            <a:ext cx="1773940" cy="307777"/>
          </a:xfrm>
          <a:prstGeom prst="rect">
            <a:avLst/>
          </a:prstGeom>
          <a:noFill/>
        </p:spPr>
        <p:txBody>
          <a:bodyPr wrap="square">
            <a:spAutoFit/>
          </a:bodyPr>
          <a:lstStyle/>
          <a:p>
            <a:pPr algn="ctr" defTabSz="821945">
              <a:spcAft>
                <a:spcPts val="568"/>
              </a:spcAft>
            </a:pPr>
            <a:r>
              <a:rPr lang="en-US" sz="1400" kern="1200" dirty="0">
                <a:solidFill>
                  <a:schemeClr val="tx1"/>
                </a:solidFill>
                <a:latin typeface="+mn-lt"/>
                <a:ea typeface="+mn-ea"/>
                <a:cs typeface="+mn-cs"/>
              </a:rPr>
              <a:t>Subscribe commands</a:t>
            </a:r>
            <a:endParaRPr lang="en-US" sz="1400" dirty="0"/>
          </a:p>
        </p:txBody>
      </p:sp>
      <p:sp>
        <p:nvSpPr>
          <p:cNvPr id="47" name="TextBox 78">
            <a:extLst>
              <a:ext uri="{FF2B5EF4-FFF2-40B4-BE49-F238E27FC236}">
                <a16:creationId xmlns:a16="http://schemas.microsoft.com/office/drawing/2014/main" id="{AA7AE37F-4DE8-BA7D-2618-50BACB561047}"/>
              </a:ext>
            </a:extLst>
          </p:cNvPr>
          <p:cNvSpPr txBox="1"/>
          <p:nvPr/>
        </p:nvSpPr>
        <p:spPr>
          <a:xfrm rot="2873986">
            <a:off x="6288689" y="3143860"/>
            <a:ext cx="1448163" cy="307777"/>
          </a:xfrm>
          <a:prstGeom prst="rect">
            <a:avLst/>
          </a:prstGeom>
          <a:noFill/>
        </p:spPr>
        <p:txBody>
          <a:bodyPr wrap="square">
            <a:spAutoFit/>
          </a:bodyPr>
          <a:lstStyle/>
          <a:p>
            <a:pPr algn="ctr" defTabSz="821945">
              <a:spcAft>
                <a:spcPts val="568"/>
              </a:spcAft>
            </a:pPr>
            <a:r>
              <a:rPr lang="en-US" sz="1400" kern="1200" dirty="0">
                <a:solidFill>
                  <a:schemeClr val="tx1"/>
                </a:solidFill>
                <a:latin typeface="+mn-lt"/>
                <a:ea typeface="+mn-ea"/>
                <a:cs typeface="+mn-cs"/>
              </a:rPr>
              <a:t>Publish events</a:t>
            </a:r>
            <a:endParaRPr lang="en-US" sz="1400" dirty="0"/>
          </a:p>
        </p:txBody>
      </p:sp>
      <p:pic>
        <p:nvPicPr>
          <p:cNvPr id="57" name="Picture 56" descr="A screenshot of a computer&#10;&#10;Description automatically generated">
            <a:extLst>
              <a:ext uri="{FF2B5EF4-FFF2-40B4-BE49-F238E27FC236}">
                <a16:creationId xmlns:a16="http://schemas.microsoft.com/office/drawing/2014/main" id="{BF80965F-4A7D-43A5-E415-4D3D26943159}"/>
              </a:ext>
            </a:extLst>
          </p:cNvPr>
          <p:cNvPicPr>
            <a:picLocks noChangeAspect="1"/>
          </p:cNvPicPr>
          <p:nvPr/>
        </p:nvPicPr>
        <p:blipFill rotWithShape="1">
          <a:blip r:embed="rId3"/>
          <a:srcRect l="25550" t="28155" r="61845" b="52288"/>
          <a:stretch/>
        </p:blipFill>
        <p:spPr>
          <a:xfrm>
            <a:off x="7229673" y="3804299"/>
            <a:ext cx="1168805" cy="1172198"/>
          </a:xfrm>
          <a:prstGeom prst="rect">
            <a:avLst/>
          </a:prstGeom>
        </p:spPr>
      </p:pic>
      <p:sp>
        <p:nvSpPr>
          <p:cNvPr id="3" name="Down Arrow 2">
            <a:extLst>
              <a:ext uri="{FF2B5EF4-FFF2-40B4-BE49-F238E27FC236}">
                <a16:creationId xmlns:a16="http://schemas.microsoft.com/office/drawing/2014/main" id="{5C7DE9E5-EFD4-EA5C-0638-9511D782C538}"/>
              </a:ext>
            </a:extLst>
          </p:cNvPr>
          <p:cNvSpPr/>
          <p:nvPr/>
        </p:nvSpPr>
        <p:spPr>
          <a:xfrm rot="2231058">
            <a:off x="3248904" y="4425174"/>
            <a:ext cx="177399" cy="8062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4" name="Down Arrow 3">
            <a:extLst>
              <a:ext uri="{FF2B5EF4-FFF2-40B4-BE49-F238E27FC236}">
                <a16:creationId xmlns:a16="http://schemas.microsoft.com/office/drawing/2014/main" id="{6A871550-B430-E4AC-4981-FEB3CB0E9B89}"/>
              </a:ext>
            </a:extLst>
          </p:cNvPr>
          <p:cNvSpPr/>
          <p:nvPr/>
        </p:nvSpPr>
        <p:spPr>
          <a:xfrm rot="19317437">
            <a:off x="4555334" y="4469386"/>
            <a:ext cx="177399" cy="8062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5" name="Down Arrow 4">
            <a:extLst>
              <a:ext uri="{FF2B5EF4-FFF2-40B4-BE49-F238E27FC236}">
                <a16:creationId xmlns:a16="http://schemas.microsoft.com/office/drawing/2014/main" id="{F782CB66-1068-90B1-41D8-CA0638AA2C3D}"/>
              </a:ext>
            </a:extLst>
          </p:cNvPr>
          <p:cNvSpPr/>
          <p:nvPr/>
        </p:nvSpPr>
        <p:spPr>
          <a:xfrm rot="2552106">
            <a:off x="4753148" y="2282468"/>
            <a:ext cx="93843" cy="126405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6" name="Down Arrow 5">
            <a:extLst>
              <a:ext uri="{FF2B5EF4-FFF2-40B4-BE49-F238E27FC236}">
                <a16:creationId xmlns:a16="http://schemas.microsoft.com/office/drawing/2014/main" id="{F60DE3EE-8A45-273D-C923-2716C87182B8}"/>
              </a:ext>
            </a:extLst>
          </p:cNvPr>
          <p:cNvSpPr/>
          <p:nvPr/>
        </p:nvSpPr>
        <p:spPr>
          <a:xfrm rot="13361709">
            <a:off x="4939113" y="2408371"/>
            <a:ext cx="93843" cy="126405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8" name="Down Arrow 7">
            <a:extLst>
              <a:ext uri="{FF2B5EF4-FFF2-40B4-BE49-F238E27FC236}">
                <a16:creationId xmlns:a16="http://schemas.microsoft.com/office/drawing/2014/main" id="{2C149B14-9F6C-9DB1-BF8A-C6C603936944}"/>
              </a:ext>
            </a:extLst>
          </p:cNvPr>
          <p:cNvSpPr/>
          <p:nvPr/>
        </p:nvSpPr>
        <p:spPr>
          <a:xfrm rot="8234478">
            <a:off x="7164326" y="2553429"/>
            <a:ext cx="93843" cy="126405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9" name="Down Arrow 8">
            <a:extLst>
              <a:ext uri="{FF2B5EF4-FFF2-40B4-BE49-F238E27FC236}">
                <a16:creationId xmlns:a16="http://schemas.microsoft.com/office/drawing/2014/main" id="{DEE21951-6B5A-4F06-48C6-69815C86250B}"/>
              </a:ext>
            </a:extLst>
          </p:cNvPr>
          <p:cNvSpPr/>
          <p:nvPr/>
        </p:nvSpPr>
        <p:spPr>
          <a:xfrm rot="19086012">
            <a:off x="7380127" y="2470475"/>
            <a:ext cx="93843" cy="126405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10" name="Down Arrow 9">
            <a:extLst>
              <a:ext uri="{FF2B5EF4-FFF2-40B4-BE49-F238E27FC236}">
                <a16:creationId xmlns:a16="http://schemas.microsoft.com/office/drawing/2014/main" id="{33B5073D-0787-E4F6-3841-B8A0972F92F3}"/>
              </a:ext>
            </a:extLst>
          </p:cNvPr>
          <p:cNvSpPr/>
          <p:nvPr/>
        </p:nvSpPr>
        <p:spPr>
          <a:xfrm rot="13129700">
            <a:off x="8484828" y="2618441"/>
            <a:ext cx="93843" cy="126405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Tree>
    <p:extLst>
      <p:ext uri="{BB962C8B-B14F-4D97-AF65-F5344CB8AC3E}">
        <p14:creationId xmlns:p14="http://schemas.microsoft.com/office/powerpoint/2010/main" val="2334251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hueOff val="0"/>
            <a:satOff val="0"/>
            <a:lumOff val="0"/>
          </a:schemeClr>
        </a:solidFill>
        <a:effectLst/>
      </p:bgPr>
    </p:bg>
    <p:spTree>
      <p:nvGrpSpPr>
        <p:cNvPr id="1" name=""/>
        <p:cNvGrpSpPr/>
        <p:nvPr/>
      </p:nvGrpSpPr>
      <p:grpSpPr>
        <a:xfrm>
          <a:off x="0" y="0"/>
          <a:ext cx="0" cy="0"/>
          <a:chOff x="0" y="0"/>
          <a:chExt cx="0" cy="0"/>
        </a:xfrm>
      </p:grpSpPr>
      <p:sp>
        <p:nvSpPr>
          <p:cNvPr id="7" name="Google Shape;2476;p52">
            <a:extLst>
              <a:ext uri="{FF2B5EF4-FFF2-40B4-BE49-F238E27FC236}">
                <a16:creationId xmlns:a16="http://schemas.microsoft.com/office/drawing/2014/main" id="{2B99580D-71FC-C585-EE41-5D05D3396C51}"/>
              </a:ext>
            </a:extLst>
          </p:cNvPr>
          <p:cNvSpPr txBox="1">
            <a:spLocks/>
          </p:cNvSpPr>
          <p:nvPr/>
        </p:nvSpPr>
        <p:spPr>
          <a:xfrm>
            <a:off x="4233632" y="431733"/>
            <a:ext cx="6067068" cy="1235986"/>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41248">
              <a:spcAft>
                <a:spcPts val="552"/>
              </a:spcAft>
            </a:pPr>
            <a:r>
              <a:rPr lang="en-US" sz="5000" kern="1200" cap="all" dirty="0">
                <a:solidFill>
                  <a:schemeClr val="tx1"/>
                </a:solidFill>
                <a:latin typeface="Calibri" panose="020F0502020204030204" pitchFamily="34" charset="0"/>
                <a:cs typeface="Calibri" panose="020F0502020204030204" pitchFamily="34" charset="0"/>
              </a:rPr>
              <a:t>עיצוב ותכנון</a:t>
            </a:r>
            <a:endParaRPr lang="en-US" sz="5000" cap="all" dirty="0">
              <a:latin typeface="Calibri" panose="020F0502020204030204" pitchFamily="34" charset="0"/>
              <a:cs typeface="Calibri" panose="020F0502020204030204" pitchFamily="34" charset="0"/>
            </a:endParaRPr>
          </a:p>
        </p:txBody>
      </p:sp>
      <p:sp>
        <p:nvSpPr>
          <p:cNvPr id="6" name="Google Shape;2474;p52">
            <a:extLst>
              <a:ext uri="{FF2B5EF4-FFF2-40B4-BE49-F238E27FC236}">
                <a16:creationId xmlns:a16="http://schemas.microsoft.com/office/drawing/2014/main" id="{5E8E45A7-6B3A-919E-CDEE-D9A970F97B85}"/>
              </a:ext>
            </a:extLst>
          </p:cNvPr>
          <p:cNvSpPr txBox="1"/>
          <p:nvPr/>
        </p:nvSpPr>
        <p:spPr>
          <a:xfrm>
            <a:off x="7184340" y="1423733"/>
            <a:ext cx="2546221" cy="868085"/>
          </a:xfrm>
          <a:prstGeom prst="rect">
            <a:avLst/>
          </a:prstGeom>
          <a:noFill/>
          <a:ln>
            <a:noFill/>
          </a:ln>
        </p:spPr>
        <p:txBody>
          <a:bodyPr spcFirstLastPara="1" wrap="square" lIns="91425" tIns="91425" rIns="91425" bIns="91425" anchor="ctr" anchorCtr="0">
            <a:noAutofit/>
          </a:bodyPr>
          <a:lstStyle/>
          <a:p>
            <a:pPr algn="ctr" defTabSz="663754">
              <a:spcAft>
                <a:spcPts val="346"/>
              </a:spcAft>
            </a:pPr>
            <a:r>
              <a:rPr lang="en-US" sz="2000" kern="1200" dirty="0">
                <a:latin typeface="Calibri" panose="020F0502020204030204" pitchFamily="34" charset="0"/>
                <a:cs typeface="Calibri" panose="020F0502020204030204" pitchFamily="34" charset="0"/>
                <a:sym typeface="Overpass Black"/>
              </a:rPr>
              <a:t>Activity diagram</a:t>
            </a:r>
            <a:endParaRPr lang="en-US" sz="2000" dirty="0">
              <a:latin typeface="Calibri" panose="020F0502020204030204" pitchFamily="34" charset="0"/>
              <a:ea typeface="Overpass Black"/>
              <a:cs typeface="Calibri" panose="020F0502020204030204" pitchFamily="34" charset="0"/>
              <a:sym typeface="Overpass Black"/>
            </a:endParaRPr>
          </a:p>
        </p:txBody>
      </p:sp>
      <p:sp>
        <p:nvSpPr>
          <p:cNvPr id="8" name="Google Shape;2474;p52">
            <a:extLst>
              <a:ext uri="{FF2B5EF4-FFF2-40B4-BE49-F238E27FC236}">
                <a16:creationId xmlns:a16="http://schemas.microsoft.com/office/drawing/2014/main" id="{683E9254-6F12-DECE-28F3-B3D9AF3DA5A5}"/>
              </a:ext>
            </a:extLst>
          </p:cNvPr>
          <p:cNvSpPr txBox="1"/>
          <p:nvPr/>
        </p:nvSpPr>
        <p:spPr>
          <a:xfrm>
            <a:off x="2520143" y="1887794"/>
            <a:ext cx="2228838" cy="808049"/>
          </a:xfrm>
          <a:prstGeom prst="rect">
            <a:avLst/>
          </a:prstGeom>
          <a:noFill/>
          <a:ln>
            <a:noFill/>
          </a:ln>
        </p:spPr>
        <p:txBody>
          <a:bodyPr spcFirstLastPara="1" wrap="square" lIns="91425" tIns="91425" rIns="91425" bIns="91425" anchor="ctr" anchorCtr="0">
            <a:noAutofit/>
          </a:bodyPr>
          <a:lstStyle/>
          <a:p>
            <a:pPr algn="ctr" defTabSz="663754">
              <a:spcAft>
                <a:spcPts val="346"/>
              </a:spcAft>
            </a:pPr>
            <a:r>
              <a:rPr lang="en-US" sz="2000" kern="1200" dirty="0">
                <a:latin typeface="Calibri" panose="020F0502020204030204" pitchFamily="34" charset="0"/>
                <a:cs typeface="Calibri" panose="020F0502020204030204" pitchFamily="34" charset="0"/>
                <a:sym typeface="Overpass Black"/>
              </a:rPr>
              <a:t>Use case diagram</a:t>
            </a:r>
            <a:endParaRPr lang="en-US" sz="2000" dirty="0">
              <a:latin typeface="Calibri" panose="020F0502020204030204" pitchFamily="34" charset="0"/>
              <a:ea typeface="Overpass Black"/>
              <a:cs typeface="Calibri" panose="020F0502020204030204" pitchFamily="34" charset="0"/>
              <a:sym typeface="Overpass Black"/>
            </a:endParaRPr>
          </a:p>
        </p:txBody>
      </p:sp>
      <p:pic>
        <p:nvPicPr>
          <p:cNvPr id="9" name="תמונה 2">
            <a:extLst>
              <a:ext uri="{FF2B5EF4-FFF2-40B4-BE49-F238E27FC236}">
                <a16:creationId xmlns:a16="http://schemas.microsoft.com/office/drawing/2014/main" id="{D709687B-8E7B-87B1-6A78-1C81565F5207}"/>
              </a:ext>
            </a:extLst>
          </p:cNvPr>
          <p:cNvPicPr>
            <a:picLocks noChangeAspect="1"/>
          </p:cNvPicPr>
          <p:nvPr/>
        </p:nvPicPr>
        <p:blipFill>
          <a:blip r:embed="rId2"/>
          <a:stretch>
            <a:fillRect/>
          </a:stretch>
        </p:blipFill>
        <p:spPr>
          <a:xfrm>
            <a:off x="6533755" y="2110350"/>
            <a:ext cx="4261019" cy="3926048"/>
          </a:xfrm>
          <a:prstGeom prst="rect">
            <a:avLst/>
          </a:prstGeom>
        </p:spPr>
      </p:pic>
      <p:pic>
        <p:nvPicPr>
          <p:cNvPr id="10" name="תמונה 3">
            <a:extLst>
              <a:ext uri="{FF2B5EF4-FFF2-40B4-BE49-F238E27FC236}">
                <a16:creationId xmlns:a16="http://schemas.microsoft.com/office/drawing/2014/main" id="{EB1B610A-9D60-6D8C-D22B-C7AF2F030D86}"/>
              </a:ext>
            </a:extLst>
          </p:cNvPr>
          <p:cNvPicPr>
            <a:picLocks noChangeAspect="1"/>
          </p:cNvPicPr>
          <p:nvPr/>
        </p:nvPicPr>
        <p:blipFill>
          <a:blip r:embed="rId3"/>
          <a:stretch>
            <a:fillRect/>
          </a:stretch>
        </p:blipFill>
        <p:spPr>
          <a:xfrm>
            <a:off x="370783" y="2631107"/>
            <a:ext cx="5816324" cy="2523520"/>
          </a:xfrm>
          <a:prstGeom prst="rect">
            <a:avLst/>
          </a:prstGeom>
        </p:spPr>
      </p:pic>
      <p:sp>
        <p:nvSpPr>
          <p:cNvPr id="12" name="Rounded Rectangle 11">
            <a:extLst>
              <a:ext uri="{FF2B5EF4-FFF2-40B4-BE49-F238E27FC236}">
                <a16:creationId xmlns:a16="http://schemas.microsoft.com/office/drawing/2014/main" id="{E5873FDC-EFDA-B2C1-DA13-5FB124088AFB}"/>
              </a:ext>
            </a:extLst>
          </p:cNvPr>
          <p:cNvSpPr/>
          <p:nvPr/>
        </p:nvSpPr>
        <p:spPr>
          <a:xfrm>
            <a:off x="9354393" y="5049428"/>
            <a:ext cx="582626" cy="44503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algn="ctr" defTabSz="457200" rtl="1" eaLnBrk="1" latinLnBrk="0" hangingPunct="1"/>
            <a:r>
              <a:rPr lang="en-US" sz="1100" dirty="0">
                <a:latin typeface="Calibri" panose="020F0502020204030204" pitchFamily="34" charset="0"/>
                <a:cs typeface="Calibri" panose="020F0502020204030204" pitchFamily="34" charset="0"/>
              </a:rPr>
              <a:t>Save to DB</a:t>
            </a:r>
            <a:endParaRPr lang="en-IL" sz="1100" dirty="0">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AECB4390-9CF7-484F-1971-46E7748DC0B3}"/>
              </a:ext>
            </a:extLst>
          </p:cNvPr>
          <p:cNvCxnSpPr>
            <a:cxnSpLocks/>
          </p:cNvCxnSpPr>
          <p:nvPr/>
        </p:nvCxnSpPr>
        <p:spPr>
          <a:xfrm>
            <a:off x="9079264" y="5154627"/>
            <a:ext cx="275129"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02DEA4C-39A3-3C31-DE06-4C26936858BB}"/>
              </a:ext>
            </a:extLst>
          </p:cNvPr>
          <p:cNvCxnSpPr>
            <a:cxnSpLocks/>
          </p:cNvCxnSpPr>
          <p:nvPr/>
        </p:nvCxnSpPr>
        <p:spPr>
          <a:xfrm>
            <a:off x="3900361" y="3878180"/>
            <a:ext cx="0" cy="99322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567003B-3668-5BE6-8FC9-8D12BA7025A8}"/>
              </a:ext>
            </a:extLst>
          </p:cNvPr>
          <p:cNvCxnSpPr>
            <a:cxnSpLocks/>
          </p:cNvCxnSpPr>
          <p:nvPr/>
        </p:nvCxnSpPr>
        <p:spPr>
          <a:xfrm>
            <a:off x="3889877" y="4879497"/>
            <a:ext cx="859104" cy="0"/>
          </a:xfrm>
          <a:prstGeom prst="line">
            <a:avLst/>
          </a:prstGeom>
        </p:spPr>
        <p:style>
          <a:lnRef idx="1">
            <a:schemeClr val="dk1"/>
          </a:lnRef>
          <a:fillRef idx="0">
            <a:schemeClr val="dk1"/>
          </a:fillRef>
          <a:effectRef idx="0">
            <a:schemeClr val="dk1"/>
          </a:effectRef>
          <a:fontRef idx="minor">
            <a:schemeClr val="tx1"/>
          </a:fontRef>
        </p:style>
      </p:cxnSp>
      <p:sp>
        <p:nvSpPr>
          <p:cNvPr id="29" name="Rounded Rectangle 28">
            <a:extLst>
              <a:ext uri="{FF2B5EF4-FFF2-40B4-BE49-F238E27FC236}">
                <a16:creationId xmlns:a16="http://schemas.microsoft.com/office/drawing/2014/main" id="{30D19FA1-D873-29F2-EC27-58DFAF22BD49}"/>
              </a:ext>
            </a:extLst>
          </p:cNvPr>
          <p:cNvSpPr/>
          <p:nvPr/>
        </p:nvSpPr>
        <p:spPr>
          <a:xfrm>
            <a:off x="4611939" y="4709565"/>
            <a:ext cx="575045" cy="339864"/>
          </a:xfrm>
          <a:prstGeom prst="roundRect">
            <a:avLst/>
          </a:prstGeom>
          <a:ln>
            <a:bevel/>
          </a:ln>
        </p:spPr>
        <p:style>
          <a:lnRef idx="1">
            <a:schemeClr val="accent1"/>
          </a:lnRef>
          <a:fillRef idx="2">
            <a:schemeClr val="accent1"/>
          </a:fillRef>
          <a:effectRef idx="1">
            <a:schemeClr val="accent1"/>
          </a:effectRef>
          <a:fontRef idx="minor">
            <a:schemeClr val="dk1"/>
          </a:fontRef>
        </p:style>
        <p:txBody>
          <a:bodyPr rtlCol="0" anchor="ctr"/>
          <a:lstStyle/>
          <a:p>
            <a:pPr marL="0" algn="ctr" defTabSz="457200" rtl="1" eaLnBrk="1" latinLnBrk="0" hangingPunct="1"/>
            <a:r>
              <a:rPr lang="en-US" sz="1100" dirty="0">
                <a:latin typeface="Calibri" panose="020F0502020204030204" pitchFamily="34" charset="0"/>
                <a:cs typeface="Calibri" panose="020F0502020204030204" pitchFamily="34" charset="0"/>
              </a:rPr>
              <a:t>Save to DB</a:t>
            </a:r>
            <a:endParaRPr lang="en-IL"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2325353"/>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
  <TotalTime>7390</TotalTime>
  <Words>668</Words>
  <Application>Microsoft Macintosh PowerPoint</Application>
  <PresentationFormat>Widescreen</PresentationFormat>
  <Paragraphs>73</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Open Sans</vt:lpstr>
      <vt:lpstr>Tw Cen MT</vt:lpstr>
      <vt:lpstr>Droplet</vt:lpstr>
      <vt:lpstr>Printer Alert</vt:lpstr>
      <vt:lpstr>הגדרת הבעיה והרעיון  </vt:lpstr>
      <vt:lpstr>מטרות </vt:lpstr>
      <vt:lpstr>בעלי עניין </vt:lpstr>
      <vt:lpstr>דרישות פונקציונליות</vt:lpstr>
      <vt:lpstr>דרישות לא פונקציונליות</vt:lpstr>
      <vt:lpstr>תיאור המערכת</vt:lpstr>
      <vt:lpstr>PowerPoint Presentation</vt:lpstr>
      <vt:lpstr>PowerPoint Presentation</vt:lpstr>
      <vt:lpstr>PowerPoint Presentation</vt:lpstr>
      <vt:lpstr>מימוש ופיתוח </vt:lpstr>
      <vt:lpstr>סיכום</vt:lpstr>
      <vt:lpstr>מקורות מידע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Printer Alert</dc:title>
  <dc:creator>Shay Peretz</dc:creator>
  <cp:lastModifiedBy>Shay Peretz</cp:lastModifiedBy>
  <cp:revision>4</cp:revision>
  <dcterms:created xsi:type="dcterms:W3CDTF">2024-03-02T16:41:56Z</dcterms:created>
  <dcterms:modified xsi:type="dcterms:W3CDTF">2024-03-10T23:39:13Z</dcterms:modified>
</cp:coreProperties>
</file>